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317" r:id="rId7"/>
    <p:sldId id="316" r:id="rId8"/>
    <p:sldId id="319" r:id="rId9"/>
    <p:sldId id="314" r:id="rId10"/>
    <p:sldId id="315" r:id="rId11"/>
    <p:sldId id="321" r:id="rId12"/>
    <p:sldId id="261" r:id="rId13"/>
    <p:sldId id="262" r:id="rId14"/>
    <p:sldId id="312" r:id="rId15"/>
    <p:sldId id="311" r:id="rId16"/>
    <p:sldId id="313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343" r:id="rId25"/>
    <p:sldId id="270" r:id="rId26"/>
    <p:sldId id="271" r:id="rId27"/>
    <p:sldId id="323" r:id="rId28"/>
    <p:sldId id="325" r:id="rId29"/>
    <p:sldId id="324" r:id="rId30"/>
    <p:sldId id="272" r:id="rId31"/>
    <p:sldId id="357" r:id="rId32"/>
    <p:sldId id="326" r:id="rId33"/>
    <p:sldId id="327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356" r:id="rId43"/>
    <p:sldId id="281" r:id="rId44"/>
    <p:sldId id="294" r:id="rId45"/>
    <p:sldId id="295" r:id="rId46"/>
    <p:sldId id="296" r:id="rId47"/>
    <p:sldId id="297" r:id="rId48"/>
    <p:sldId id="298" r:id="rId49"/>
    <p:sldId id="299" r:id="rId50"/>
    <p:sldId id="328" r:id="rId51"/>
    <p:sldId id="340" r:id="rId52"/>
    <p:sldId id="329" r:id="rId53"/>
    <p:sldId id="339" r:id="rId54"/>
    <p:sldId id="342" r:id="rId55"/>
    <p:sldId id="333" r:id="rId56"/>
    <p:sldId id="345" r:id="rId57"/>
    <p:sldId id="346" r:id="rId58"/>
    <p:sldId id="347" r:id="rId59"/>
    <p:sldId id="348" r:id="rId60"/>
    <p:sldId id="349" r:id="rId61"/>
    <p:sldId id="334" r:id="rId62"/>
    <p:sldId id="351" r:id="rId63"/>
    <p:sldId id="335" r:id="rId64"/>
    <p:sldId id="350" r:id="rId65"/>
    <p:sldId id="358" r:id="rId66"/>
    <p:sldId id="336" r:id="rId67"/>
    <p:sldId id="337" r:id="rId68"/>
    <p:sldId id="338" r:id="rId69"/>
    <p:sldId id="354" r:id="rId70"/>
    <p:sldId id="352" r:id="rId71"/>
    <p:sldId id="353" r:id="rId72"/>
    <p:sldId id="355" r:id="rId73"/>
    <p:sldId id="293" r:id="rId74"/>
    <p:sldId id="308" r:id="rId75"/>
    <p:sldId id="309" r:id="rId76"/>
    <p:sldId id="310" r:id="rId77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4"/>
    <p:restoredTop sz="94658"/>
  </p:normalViewPr>
  <p:slideViewPr>
    <p:cSldViewPr>
      <p:cViewPr varScale="1">
        <p:scale>
          <a:sx n="95" d="100"/>
          <a:sy n="95" d="100"/>
        </p:scale>
        <p:origin x="200" y="6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jpe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8739" y="5588"/>
            <a:ext cx="2527935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09600"/>
          </a:xfrm>
          <a:custGeom>
            <a:avLst/>
            <a:gdLst/>
            <a:ahLst/>
            <a:cxnLst/>
            <a:rect l="l" t="t" r="r" b="b"/>
            <a:pathLst>
              <a:path w="12192000" h="609600">
                <a:moveTo>
                  <a:pt x="12192000" y="0"/>
                </a:moveTo>
                <a:lnTo>
                  <a:pt x="0" y="0"/>
                </a:lnTo>
                <a:lnTo>
                  <a:pt x="0" y="609598"/>
                </a:lnTo>
                <a:lnTo>
                  <a:pt x="12192000" y="609598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831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05567" y="2601468"/>
            <a:ext cx="8717915" cy="2951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amashan@msu.edu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7-021-01108-x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://www.rna-seqblog.com/introduction-to-rna-sequencing-and-analysi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llumina.com/documents/products/techspotlights/techspotlight_sequencing.pdf" TargetMode="External"/><Relationship Id="rId2" Type="http://schemas.openxmlformats.org/officeDocument/2006/relationships/hyperlink" Target="http://www.eurofinsgenomics.co.in/en/eurofins-genomics/product-faqs/next-generation-sequencing/general-technical-questions/what-is-the-principal-of-the-illumina-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://www.youtube.com/watch?v=fCd6B5HRaZ8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ioinformatics.babraham.ac.uk/projects/fastqc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7-021-01108-x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ioinformatics.babraham.ac.uk/projects/fastqc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hpcc.msu.edu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dgene.org/protocols/kit-free-rna-extractio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na-seqblog.com/)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easenbiotech.com/solutiondetail/9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1752600"/>
            <a:ext cx="89027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738370" algn="l"/>
              </a:tabLst>
            </a:pPr>
            <a:r>
              <a:rPr sz="6600" dirty="0" err="1">
                <a:solidFill>
                  <a:srgbClr val="000000"/>
                </a:solidFill>
              </a:rPr>
              <a:t>RNAseq</a:t>
            </a:r>
            <a:r>
              <a:rPr lang="en-US" sz="6600" dirty="0">
                <a:solidFill>
                  <a:srgbClr val="000000"/>
                </a:solidFill>
              </a:rPr>
              <a:t> Data Analysis</a:t>
            </a:r>
            <a:endParaRPr sz="6600" dirty="0"/>
          </a:p>
        </p:txBody>
      </p:sp>
      <p:sp>
        <p:nvSpPr>
          <p:cNvPr id="3" name="object 3"/>
          <p:cNvSpPr txBox="1"/>
          <p:nvPr/>
        </p:nvSpPr>
        <p:spPr>
          <a:xfrm>
            <a:off x="3310794" y="3330955"/>
            <a:ext cx="5985606" cy="1980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000" dirty="0">
                <a:latin typeface="Times New Roman"/>
                <a:cs typeface="Times New Roman"/>
              </a:rPr>
              <a:t>MSU</a:t>
            </a:r>
            <a:r>
              <a:rPr sz="4000" spc="-95" dirty="0">
                <a:latin typeface="Times New Roman"/>
                <a:cs typeface="Times New Roman"/>
              </a:rPr>
              <a:t> </a:t>
            </a:r>
            <a:r>
              <a:rPr sz="4000" spc="-10" dirty="0">
                <a:latin typeface="Times New Roman"/>
                <a:cs typeface="Times New Roman"/>
              </a:rPr>
              <a:t>Workshop</a:t>
            </a:r>
            <a:endParaRPr sz="4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40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650364" marR="1642745" algn="ctr">
              <a:lnSpc>
                <a:spcPct val="125000"/>
              </a:lnSpc>
            </a:pPr>
            <a:r>
              <a:rPr lang="en-US" sz="2400" dirty="0">
                <a:latin typeface="Times New Roman"/>
                <a:cs typeface="Times New Roman"/>
              </a:rPr>
              <a:t>Rama Shankar</a:t>
            </a:r>
          </a:p>
          <a:p>
            <a:pPr marL="1650364" marR="1642745" algn="ctr">
              <a:lnSpc>
                <a:spcPct val="125000"/>
              </a:lnSpc>
            </a:pPr>
            <a:r>
              <a:rPr lang="en-US" sz="2400" dirty="0">
                <a:latin typeface="Times New Roman"/>
                <a:cs typeface="Times New Roman"/>
                <a:hlinkClick r:id="rId2"/>
              </a:rPr>
              <a:t>ramashan@msu.edu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7E5F2-DF1A-A377-9349-1201C05D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2113261" cy="553998"/>
          </a:xfrm>
        </p:spPr>
        <p:txBody>
          <a:bodyPr/>
          <a:lstStyle/>
          <a:p>
            <a:r>
              <a:rPr lang="en-US" dirty="0"/>
              <a:t>mRNA enrichment using ribosomal RNA depletion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ADFF979-5425-CBC0-9B8B-36D1CE280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912" y="990600"/>
            <a:ext cx="6734175" cy="519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94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4659A-1DBF-9F76-E231-0915C4D74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Short reads vs long reads</a:t>
            </a:r>
          </a:p>
        </p:txBody>
      </p:sp>
      <p:pic>
        <p:nvPicPr>
          <p:cNvPr id="5122" name="Picture 2" descr="HudsonAlpha researchers use highly accurate long-read sequencing technology  to help diagnose rare disease – HudsonAlpha Institute for Biotechnology">
            <a:extLst>
              <a:ext uri="{FF2B5EF4-FFF2-40B4-BE49-F238E27FC236}">
                <a16:creationId xmlns:a16="http://schemas.microsoft.com/office/drawing/2014/main" id="{EE227787-DFC8-7B9A-845D-E599D39AA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118" y="990600"/>
            <a:ext cx="9021763" cy="545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6510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Long</a:t>
            </a:r>
            <a:r>
              <a:rPr spc="-45" dirty="0"/>
              <a:t> </a:t>
            </a:r>
            <a:r>
              <a:rPr dirty="0"/>
              <a:t>read</a:t>
            </a:r>
            <a:r>
              <a:rPr spc="-50" dirty="0"/>
              <a:t> </a:t>
            </a:r>
            <a:r>
              <a:rPr dirty="0"/>
              <a:t>vs</a:t>
            </a:r>
            <a:r>
              <a:rPr spc="-50" dirty="0"/>
              <a:t> </a:t>
            </a:r>
            <a:r>
              <a:rPr dirty="0"/>
              <a:t>short</a:t>
            </a:r>
            <a:r>
              <a:rPr spc="-45" dirty="0"/>
              <a:t> </a:t>
            </a:r>
            <a:r>
              <a:rPr spc="-20" dirty="0"/>
              <a:t>read</a:t>
            </a:r>
            <a:r>
              <a:rPr lang="en-US" spc="-20" dirty="0"/>
              <a:t> platforms</a:t>
            </a:r>
            <a:endParaRPr spc="-2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6866" y="1469204"/>
            <a:ext cx="5023919" cy="361722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08303" y="5595620"/>
            <a:ext cx="1638300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327025" marR="5080" indent="-314325">
              <a:lnSpc>
                <a:spcPts val="2110"/>
              </a:lnSpc>
              <a:spcBef>
                <a:spcPts val="210"/>
              </a:spcBef>
            </a:pPr>
            <a:r>
              <a:rPr sz="1800" spc="-90" dirty="0">
                <a:latin typeface="Arial"/>
                <a:cs typeface="Arial"/>
              </a:rPr>
              <a:t>Oxford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spc="-80" dirty="0">
                <a:latin typeface="Arial"/>
                <a:cs typeface="Arial"/>
              </a:rPr>
              <a:t>Nanopore </a:t>
            </a:r>
            <a:r>
              <a:rPr sz="1800" spc="-65" dirty="0">
                <a:latin typeface="Arial"/>
                <a:cs typeface="Arial"/>
              </a:rPr>
              <a:t>(long</a:t>
            </a:r>
            <a:r>
              <a:rPr sz="1800" spc="-90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read)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41214" y="1469204"/>
            <a:ext cx="5173233" cy="3617221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7782717" y="5595620"/>
            <a:ext cx="2456180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588645" marR="5080" indent="-576580">
              <a:lnSpc>
                <a:spcPts val="2110"/>
              </a:lnSpc>
              <a:spcBef>
                <a:spcPts val="210"/>
              </a:spcBef>
            </a:pPr>
            <a:r>
              <a:rPr sz="1800" b="1" spc="-100" dirty="0">
                <a:latin typeface="Arial"/>
                <a:cs typeface="Arial"/>
              </a:rPr>
              <a:t>Illumina</a:t>
            </a:r>
            <a:r>
              <a:rPr sz="1800" b="1" spc="-70" dirty="0">
                <a:latin typeface="Arial"/>
                <a:cs typeface="Arial"/>
              </a:rPr>
              <a:t> </a:t>
            </a:r>
            <a:r>
              <a:rPr sz="1800" b="1" spc="-160" dirty="0">
                <a:latin typeface="Arial"/>
                <a:cs typeface="Arial"/>
              </a:rPr>
              <a:t>genome</a:t>
            </a:r>
            <a:r>
              <a:rPr sz="1800" b="1" spc="-75" dirty="0">
                <a:latin typeface="Arial"/>
                <a:cs typeface="Arial"/>
              </a:rPr>
              <a:t> </a:t>
            </a:r>
            <a:r>
              <a:rPr sz="1800" b="1" spc="-120" dirty="0">
                <a:latin typeface="Arial"/>
                <a:cs typeface="Arial"/>
              </a:rPr>
              <a:t>analyzer </a:t>
            </a:r>
            <a:r>
              <a:rPr sz="1800" b="1" spc="-125" dirty="0">
                <a:latin typeface="Arial"/>
                <a:cs typeface="Arial"/>
              </a:rPr>
              <a:t>(short</a:t>
            </a:r>
            <a:r>
              <a:rPr sz="1800" b="1" spc="-35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read)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05000" y="2623820"/>
            <a:ext cx="8303529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485640" algn="l"/>
              </a:tabLst>
            </a:pPr>
            <a:r>
              <a:rPr sz="4800" dirty="0">
                <a:solidFill>
                  <a:srgbClr val="000000"/>
                </a:solidFill>
              </a:rPr>
              <a:t>II</a:t>
            </a:r>
            <a:r>
              <a:rPr lang="en-US" sz="4800" dirty="0">
                <a:solidFill>
                  <a:srgbClr val="000000"/>
                </a:solidFill>
              </a:rPr>
              <a:t>A</a:t>
            </a:r>
            <a:r>
              <a:rPr sz="4800" dirty="0">
                <a:solidFill>
                  <a:srgbClr val="000000"/>
                </a:solidFill>
              </a:rPr>
              <a:t>.</a:t>
            </a:r>
            <a:r>
              <a:rPr sz="4800" spc="-10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From</a:t>
            </a:r>
            <a:r>
              <a:rPr sz="4800" spc="-7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RNA</a:t>
            </a:r>
            <a:r>
              <a:rPr sz="4800" spc="-300" dirty="0">
                <a:solidFill>
                  <a:srgbClr val="000000"/>
                </a:solidFill>
              </a:rPr>
              <a:t> </a:t>
            </a:r>
            <a:r>
              <a:rPr sz="4800" spc="-25" dirty="0">
                <a:solidFill>
                  <a:srgbClr val="000000"/>
                </a:solidFill>
              </a:rPr>
              <a:t>to</a:t>
            </a:r>
            <a:r>
              <a:rPr lang="en-US" sz="4800" spc="-25" dirty="0">
                <a:solidFill>
                  <a:srgbClr val="000000"/>
                </a:solidFill>
              </a:rPr>
              <a:t> </a:t>
            </a:r>
            <a:r>
              <a:rPr lang="en-US" sz="4800" dirty="0">
                <a:solidFill>
                  <a:srgbClr val="000000"/>
                </a:solidFill>
              </a:rPr>
              <a:t>long reads</a:t>
            </a:r>
            <a:endParaRPr sz="4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8359-6835-36AD-AD52-EFC53B48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Principle of Nanopore sequencing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diagram of a cell phone&#10;&#10;Description automatically generated">
            <a:extLst>
              <a:ext uri="{FF2B5EF4-FFF2-40B4-BE49-F238E27FC236}">
                <a16:creationId xmlns:a16="http://schemas.microsoft.com/office/drawing/2014/main" id="{1FB76A40-FA75-741F-33FF-F8D339FB7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952500"/>
            <a:ext cx="8052332" cy="4953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CEB1A5-4579-2AFA-E4B6-489A59FB0B30}"/>
              </a:ext>
            </a:extLst>
          </p:cNvPr>
          <p:cNvSpPr txBox="1"/>
          <p:nvPr/>
        </p:nvSpPr>
        <p:spPr>
          <a:xfrm>
            <a:off x="3123210" y="6412468"/>
            <a:ext cx="5044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https://www.nature.com/articles/s41587-021-01108-x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83450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A1845-9CC2-C5CE-B850-AAC2CE5E7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2113261" cy="1107996"/>
          </a:xfrm>
        </p:spPr>
        <p:txBody>
          <a:bodyPr/>
          <a:lstStyle/>
          <a:p>
            <a:r>
              <a:rPr lang="en-US" dirty="0"/>
              <a:t>Library preparation and sequencing workflow for Nanopore</a:t>
            </a:r>
          </a:p>
        </p:txBody>
      </p:sp>
      <p:pic>
        <p:nvPicPr>
          <p:cNvPr id="5" name="Picture 4" descr="A diagram of a dna sequence&#10;&#10;Description automatically generated with medium confidence">
            <a:extLst>
              <a:ext uri="{FF2B5EF4-FFF2-40B4-BE49-F238E27FC236}">
                <a16:creationId xmlns:a16="http://schemas.microsoft.com/office/drawing/2014/main" id="{1CBDA5B2-E28F-7CF3-5A7F-88052ACD1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653534"/>
            <a:ext cx="7052322" cy="5791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23B447-865A-0449-411A-9EA72F578A4E}"/>
              </a:ext>
            </a:extLst>
          </p:cNvPr>
          <p:cNvSpPr txBox="1"/>
          <p:nvPr/>
        </p:nvSpPr>
        <p:spPr>
          <a:xfrm>
            <a:off x="78739" y="6349425"/>
            <a:ext cx="11808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2D (template strand is sequenced), 1D (where each strand is ligated with an adapter and sequenced independently) and 1D</a:t>
            </a:r>
            <a:r>
              <a:rPr lang="en-US" sz="1600" b="0" i="0" baseline="300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2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 (special adapter ligated to sequence one followed by another one)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6082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2364" y="2623820"/>
            <a:ext cx="856143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485640" algn="l"/>
              </a:tabLst>
            </a:pPr>
            <a:r>
              <a:rPr sz="4800" dirty="0">
                <a:solidFill>
                  <a:srgbClr val="000000"/>
                </a:solidFill>
              </a:rPr>
              <a:t>II</a:t>
            </a:r>
            <a:r>
              <a:rPr lang="en-US" sz="4800" dirty="0">
                <a:solidFill>
                  <a:srgbClr val="000000"/>
                </a:solidFill>
              </a:rPr>
              <a:t>B</a:t>
            </a:r>
            <a:r>
              <a:rPr sz="4800" dirty="0">
                <a:solidFill>
                  <a:srgbClr val="000000"/>
                </a:solidFill>
              </a:rPr>
              <a:t>.</a:t>
            </a:r>
            <a:r>
              <a:rPr sz="4800" spc="-10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From</a:t>
            </a:r>
            <a:r>
              <a:rPr sz="4800" spc="-7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RNA</a:t>
            </a:r>
            <a:r>
              <a:rPr sz="4800" spc="-300" dirty="0">
                <a:solidFill>
                  <a:srgbClr val="000000"/>
                </a:solidFill>
              </a:rPr>
              <a:t> </a:t>
            </a:r>
            <a:r>
              <a:rPr sz="4800" spc="-25" dirty="0">
                <a:solidFill>
                  <a:srgbClr val="000000"/>
                </a:solidFill>
              </a:rPr>
              <a:t>to</a:t>
            </a:r>
            <a:r>
              <a:rPr lang="en-US" sz="4800" spc="-25" dirty="0">
                <a:solidFill>
                  <a:srgbClr val="000000"/>
                </a:solidFill>
              </a:rPr>
              <a:t> </a:t>
            </a:r>
            <a:r>
              <a:rPr lang="en-US" sz="4800" dirty="0">
                <a:solidFill>
                  <a:srgbClr val="000000"/>
                </a:solidFill>
              </a:rPr>
              <a:t>short reads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566524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5588"/>
            <a:ext cx="1119885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RNAseq</a:t>
            </a:r>
            <a:r>
              <a:rPr spc="-50" dirty="0"/>
              <a:t> </a:t>
            </a:r>
            <a:r>
              <a:rPr dirty="0"/>
              <a:t>library</a:t>
            </a:r>
            <a:r>
              <a:rPr spc="-35" dirty="0"/>
              <a:t> </a:t>
            </a:r>
            <a:r>
              <a:rPr spc="-10" dirty="0"/>
              <a:t>construction</a:t>
            </a:r>
            <a:r>
              <a:rPr lang="en-US" spc="-10" dirty="0"/>
              <a:t> for Illumina (short reads)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3703726" y="6500876"/>
            <a:ext cx="476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12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www.rna-</a:t>
            </a:r>
            <a:r>
              <a:rPr sz="1200" u="sng" spc="-4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seqblog.com/introduction-</a:t>
            </a:r>
            <a:r>
              <a:rPr sz="12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to-</a:t>
            </a:r>
            <a:r>
              <a:rPr sz="1200" u="sng" spc="-5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rna-</a:t>
            </a:r>
            <a:r>
              <a:rPr sz="1200" u="sng" spc="-7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sequencing-</a:t>
            </a:r>
            <a:r>
              <a:rPr sz="1200" u="sng" spc="-6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and-</a:t>
            </a:r>
            <a:r>
              <a:rPr sz="12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analysis/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25694" y="847068"/>
            <a:ext cx="5236748" cy="524151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314256" y="4108195"/>
            <a:ext cx="24765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(using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fragmentated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RNA)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90929" y="5138420"/>
            <a:ext cx="752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5" dirty="0">
                <a:latin typeface="Arial"/>
                <a:cs typeface="Arial"/>
              </a:rPr>
              <a:t>adapter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022190" y="5286603"/>
            <a:ext cx="3009265" cy="432434"/>
            <a:chOff x="4022190" y="5286603"/>
            <a:chExt cx="3009265" cy="432434"/>
          </a:xfrm>
        </p:grpSpPr>
        <p:sp>
          <p:nvSpPr>
            <p:cNvPr id="8" name="object 8"/>
            <p:cNvSpPr/>
            <p:nvPr/>
          </p:nvSpPr>
          <p:spPr>
            <a:xfrm>
              <a:off x="4022190" y="5286603"/>
              <a:ext cx="266700" cy="90170"/>
            </a:xfrm>
            <a:custGeom>
              <a:avLst/>
              <a:gdLst/>
              <a:ahLst/>
              <a:cxnLst/>
              <a:rect l="l" t="t" r="r" b="b"/>
              <a:pathLst>
                <a:path w="266700" h="90170">
                  <a:moveTo>
                    <a:pt x="192059" y="56080"/>
                  </a:moveTo>
                  <a:lnTo>
                    <a:pt x="183271" y="89881"/>
                  </a:lnTo>
                  <a:lnTo>
                    <a:pt x="266606" y="72181"/>
                  </a:lnTo>
                  <a:lnTo>
                    <a:pt x="251832" y="59275"/>
                  </a:lnTo>
                  <a:lnTo>
                    <a:pt x="204350" y="59275"/>
                  </a:lnTo>
                  <a:lnTo>
                    <a:pt x="192059" y="56080"/>
                  </a:lnTo>
                  <a:close/>
                </a:path>
                <a:path w="266700" h="90170">
                  <a:moveTo>
                    <a:pt x="193657" y="49934"/>
                  </a:moveTo>
                  <a:lnTo>
                    <a:pt x="192059" y="56080"/>
                  </a:lnTo>
                  <a:lnTo>
                    <a:pt x="204350" y="59275"/>
                  </a:lnTo>
                  <a:lnTo>
                    <a:pt x="205948" y="53130"/>
                  </a:lnTo>
                  <a:lnTo>
                    <a:pt x="193657" y="49934"/>
                  </a:lnTo>
                  <a:close/>
                </a:path>
                <a:path w="266700" h="90170">
                  <a:moveTo>
                    <a:pt x="202445" y="16132"/>
                  </a:moveTo>
                  <a:lnTo>
                    <a:pt x="193657" y="49934"/>
                  </a:lnTo>
                  <a:lnTo>
                    <a:pt x="205948" y="53130"/>
                  </a:lnTo>
                  <a:lnTo>
                    <a:pt x="204350" y="59275"/>
                  </a:lnTo>
                  <a:lnTo>
                    <a:pt x="251832" y="59275"/>
                  </a:lnTo>
                  <a:lnTo>
                    <a:pt x="202445" y="16132"/>
                  </a:lnTo>
                  <a:close/>
                </a:path>
                <a:path w="266700" h="90170">
                  <a:moveTo>
                    <a:pt x="1597" y="0"/>
                  </a:moveTo>
                  <a:lnTo>
                    <a:pt x="0" y="6145"/>
                  </a:lnTo>
                  <a:lnTo>
                    <a:pt x="192059" y="56080"/>
                  </a:lnTo>
                  <a:lnTo>
                    <a:pt x="193657" y="49934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300060" y="5461889"/>
              <a:ext cx="0" cy="257175"/>
            </a:xfrm>
            <a:custGeom>
              <a:avLst/>
              <a:gdLst/>
              <a:ahLst/>
              <a:cxnLst/>
              <a:rect l="l" t="t" r="r" b="b"/>
              <a:pathLst>
                <a:path h="257175">
                  <a:moveTo>
                    <a:pt x="0" y="0"/>
                  </a:moveTo>
                  <a:lnTo>
                    <a:pt x="1" y="256986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27745" y="5461889"/>
              <a:ext cx="0" cy="257175"/>
            </a:xfrm>
            <a:custGeom>
              <a:avLst/>
              <a:gdLst/>
              <a:ahLst/>
              <a:cxnLst/>
              <a:rect l="l" t="t" r="r" b="b"/>
              <a:pathLst>
                <a:path h="257175">
                  <a:moveTo>
                    <a:pt x="0" y="0"/>
                  </a:moveTo>
                  <a:lnTo>
                    <a:pt x="1" y="256986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6378802" y="5731764"/>
            <a:ext cx="44005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35" dirty="0">
                <a:latin typeface="Arial"/>
                <a:cs typeface="Arial"/>
              </a:rPr>
              <a:t>Insert</a:t>
            </a:r>
            <a:r>
              <a:rPr sz="800" dirty="0">
                <a:latin typeface="Arial"/>
                <a:cs typeface="Arial"/>
              </a:rPr>
              <a:t> </a:t>
            </a:r>
            <a:r>
              <a:rPr sz="800" spc="-35" dirty="0">
                <a:latin typeface="Arial"/>
                <a:cs typeface="Arial"/>
              </a:rPr>
              <a:t>size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Overview</a:t>
            </a:r>
            <a:r>
              <a:rPr spc="-65" dirty="0"/>
              <a:t> </a:t>
            </a:r>
            <a:r>
              <a:rPr dirty="0"/>
              <a:t>of</a:t>
            </a:r>
            <a:r>
              <a:rPr spc="-55" dirty="0"/>
              <a:t> </a:t>
            </a:r>
            <a:r>
              <a:rPr lang="en-US" spc="-55" dirty="0"/>
              <a:t>I</a:t>
            </a:r>
            <a:r>
              <a:rPr dirty="0"/>
              <a:t>llumina</a:t>
            </a:r>
            <a:r>
              <a:rPr spc="-60" dirty="0"/>
              <a:t> </a:t>
            </a:r>
            <a:r>
              <a:rPr spc="-10" dirty="0"/>
              <a:t>sequencing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050" y="5376164"/>
            <a:ext cx="11377930" cy="112268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3299"/>
              </a:lnSpc>
              <a:spcBef>
                <a:spcPts val="50"/>
              </a:spcBef>
            </a:pPr>
            <a:r>
              <a:rPr sz="1200" u="sng" spc="-5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Picture</a:t>
            </a:r>
            <a:r>
              <a:rPr sz="1200" u="sng" spc="31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 </a:t>
            </a:r>
            <a:r>
              <a:rPr sz="1200" u="sng" spc="-7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is</a:t>
            </a:r>
            <a:r>
              <a:rPr sz="1200" u="sng" spc="3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 </a:t>
            </a:r>
            <a:r>
              <a:rPr sz="12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from</a:t>
            </a:r>
            <a:r>
              <a:rPr sz="1200" u="sng" spc="33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 </a:t>
            </a:r>
            <a:r>
              <a:rPr sz="1200" u="sng" spc="-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1200" u="sng" spc="-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www.eurofinsgenomics.co.in/en/eurofins-</a:t>
            </a:r>
            <a:r>
              <a:rPr sz="1200" u="sng" spc="-5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genomics/product-</a:t>
            </a:r>
            <a:r>
              <a:rPr sz="1200" u="sng" spc="-4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faqs/next-</a:t>
            </a:r>
            <a:r>
              <a:rPr sz="1200" u="sng" spc="-5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generation-</a:t>
            </a:r>
            <a:r>
              <a:rPr sz="1200" u="sng" spc="-5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sequencing/general-</a:t>
            </a:r>
            <a:r>
              <a:rPr sz="1200" u="sng" spc="-5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technical-</a:t>
            </a:r>
            <a:r>
              <a:rPr sz="1200" u="sng" spc="-4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questions/what-</a:t>
            </a:r>
            <a:r>
              <a:rPr sz="1200" u="sng" spc="-6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is-</a:t>
            </a:r>
            <a:r>
              <a:rPr sz="1200" u="sng" spc="-3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the-</a:t>
            </a:r>
            <a:r>
              <a:rPr sz="1200" u="sng" spc="-4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principal-of-</a:t>
            </a:r>
            <a:r>
              <a:rPr sz="1200" u="sng" spc="-3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the-</a:t>
            </a:r>
            <a:r>
              <a:rPr sz="12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illumina-</a:t>
            </a:r>
            <a:r>
              <a:rPr sz="1200" spc="-10" dirty="0">
                <a:solidFill>
                  <a:srgbClr val="0563C1"/>
                </a:solidFill>
                <a:latin typeface="Arial"/>
                <a:cs typeface="Arial"/>
              </a:rPr>
              <a:t> </a:t>
            </a:r>
            <a:r>
              <a:rPr sz="1200" u="sng" spc="-7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sequencing-</a:t>
            </a:r>
            <a:r>
              <a:rPr sz="12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technology.aspx</a:t>
            </a:r>
            <a:endParaRPr sz="1200">
              <a:latin typeface="Arial"/>
              <a:cs typeface="Arial"/>
            </a:endParaRPr>
          </a:p>
          <a:p>
            <a:pPr marL="12700" marR="3596640">
              <a:lnSpc>
                <a:spcPts val="2900"/>
              </a:lnSpc>
              <a:spcBef>
                <a:spcPts val="50"/>
              </a:spcBef>
            </a:pPr>
            <a:r>
              <a:rPr sz="1200" u="sng" spc="-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1200" u="sng" spc="-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3"/>
              </a:rPr>
              <a:t>www.illumina.com/documents/products/techspotlights/techspotlight_sequencing.pdf</a:t>
            </a:r>
            <a:r>
              <a:rPr sz="1200" spc="150" dirty="0">
                <a:solidFill>
                  <a:srgbClr val="0563C1"/>
                </a:solidFill>
                <a:latin typeface="Arial"/>
                <a:cs typeface="Arial"/>
              </a:rPr>
              <a:t> </a:t>
            </a:r>
            <a:r>
              <a:rPr sz="1200" spc="-45" dirty="0">
                <a:latin typeface="Arial"/>
                <a:cs typeface="Arial"/>
              </a:rPr>
              <a:t>(Documentation</a:t>
            </a:r>
            <a:r>
              <a:rPr sz="1200" spc="165" dirty="0">
                <a:latin typeface="Arial"/>
                <a:cs typeface="Arial"/>
              </a:rPr>
              <a:t> </a:t>
            </a:r>
            <a:r>
              <a:rPr sz="1200" spc="-20" dirty="0">
                <a:latin typeface="Arial"/>
                <a:cs typeface="Arial"/>
              </a:rPr>
              <a:t>from</a:t>
            </a:r>
            <a:r>
              <a:rPr sz="1200" spc="18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illumina) </a:t>
            </a:r>
            <a:r>
              <a:rPr sz="1200" u="sng" spc="-2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1200" u="sng" spc="-2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4"/>
              </a:rPr>
              <a:t>www.youtube.com/watch?v=fCd6B5HRaZ8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904684"/>
            <a:ext cx="11916408" cy="332167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787179" y="4370323"/>
            <a:ext cx="25914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Sequencing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by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Synthesis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Strandness</a:t>
            </a:r>
            <a:r>
              <a:rPr spc="-80" dirty="0"/>
              <a:t> </a:t>
            </a:r>
            <a:r>
              <a:rPr spc="-10" dirty="0"/>
              <a:t>matters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99607" y="1019556"/>
            <a:ext cx="950023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30" dirty="0">
                <a:latin typeface="Times New Roman"/>
                <a:cs typeface="Times New Roman"/>
              </a:rPr>
              <a:t>DNA</a:t>
            </a:r>
            <a:r>
              <a:rPr sz="3200" spc="-17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double-</a:t>
            </a:r>
            <a:r>
              <a:rPr sz="3200" dirty="0">
                <a:latin typeface="Times New Roman"/>
                <a:cs typeface="Times New Roman"/>
              </a:rPr>
              <a:t>stranded,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both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strand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could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be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transcribed.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85304" y="2440940"/>
            <a:ext cx="440626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910">
              <a:lnSpc>
                <a:spcPct val="100000"/>
              </a:lnSpc>
              <a:spcBef>
                <a:spcPts val="100"/>
              </a:spcBef>
            </a:pPr>
            <a:r>
              <a:rPr sz="1800" spc="-40" dirty="0">
                <a:latin typeface="Arial"/>
                <a:cs typeface="Arial"/>
              </a:rPr>
              <a:t>5’-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275" dirty="0">
                <a:solidFill>
                  <a:srgbClr val="FF0000"/>
                </a:solidFill>
                <a:latin typeface="Arial"/>
                <a:cs typeface="Arial"/>
              </a:rPr>
              <a:t>ATGCTTGAATTGCCCAGGTTAC</a:t>
            </a:r>
            <a:r>
              <a:rPr sz="1800" spc="-275" dirty="0">
                <a:latin typeface="Arial"/>
                <a:cs typeface="Arial"/>
              </a:rPr>
              <a:t>TAGCTTAGC-</a:t>
            </a:r>
            <a:r>
              <a:rPr sz="1800" spc="-25" dirty="0">
                <a:latin typeface="Arial"/>
                <a:cs typeface="Arial"/>
              </a:rPr>
              <a:t>3’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sz="1800" spc="-40" dirty="0">
                <a:latin typeface="Arial"/>
                <a:cs typeface="Arial"/>
              </a:rPr>
              <a:t>3’-</a:t>
            </a:r>
            <a:r>
              <a:rPr sz="1800" spc="75" dirty="0">
                <a:latin typeface="Arial"/>
                <a:cs typeface="Arial"/>
              </a:rPr>
              <a:t> </a:t>
            </a:r>
            <a:r>
              <a:rPr sz="1800" spc="-275" dirty="0">
                <a:latin typeface="Arial"/>
                <a:cs typeface="Arial"/>
              </a:rPr>
              <a:t>TACGA</a:t>
            </a:r>
            <a:r>
              <a:rPr sz="1800" spc="-275" dirty="0">
                <a:solidFill>
                  <a:srgbClr val="4472C4"/>
                </a:solidFill>
                <a:latin typeface="Arial"/>
                <a:cs typeface="Arial"/>
              </a:rPr>
              <a:t>ACTTAACGGGTCCAATGATCGAATCG</a:t>
            </a:r>
            <a:r>
              <a:rPr sz="1800" spc="-275" dirty="0">
                <a:latin typeface="Arial"/>
                <a:cs typeface="Arial"/>
              </a:rPr>
              <a:t>-</a:t>
            </a:r>
            <a:r>
              <a:rPr sz="1800" spc="-25" dirty="0">
                <a:latin typeface="Arial"/>
                <a:cs typeface="Arial"/>
              </a:rPr>
              <a:t>5’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280391" y="2050375"/>
            <a:ext cx="288290" cy="369570"/>
            <a:chOff x="2280391" y="2050375"/>
            <a:chExt cx="288290" cy="369570"/>
          </a:xfrm>
        </p:grpSpPr>
        <p:sp>
          <p:nvSpPr>
            <p:cNvPr id="6" name="object 6"/>
            <p:cNvSpPr/>
            <p:nvPr/>
          </p:nvSpPr>
          <p:spPr>
            <a:xfrm>
              <a:off x="2283566" y="2090453"/>
              <a:ext cx="0" cy="329565"/>
            </a:xfrm>
            <a:custGeom>
              <a:avLst/>
              <a:gdLst/>
              <a:ahLst/>
              <a:cxnLst/>
              <a:rect l="l" t="t" r="r" b="b"/>
              <a:pathLst>
                <a:path h="329564">
                  <a:moveTo>
                    <a:pt x="0" y="329208"/>
                  </a:moveTo>
                  <a:lnTo>
                    <a:pt x="1" y="0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282864" y="2050375"/>
              <a:ext cx="285750" cy="76200"/>
            </a:xfrm>
            <a:custGeom>
              <a:avLst/>
              <a:gdLst/>
              <a:ahLst/>
              <a:cxnLst/>
              <a:rect l="l" t="t" r="r" b="b"/>
              <a:pathLst>
                <a:path w="285750" h="76200">
                  <a:moveTo>
                    <a:pt x="209550" y="0"/>
                  </a:moveTo>
                  <a:lnTo>
                    <a:pt x="209550" y="76200"/>
                  </a:lnTo>
                  <a:lnTo>
                    <a:pt x="279400" y="41275"/>
                  </a:lnTo>
                  <a:lnTo>
                    <a:pt x="222250" y="41275"/>
                  </a:lnTo>
                  <a:lnTo>
                    <a:pt x="222250" y="34925"/>
                  </a:lnTo>
                  <a:lnTo>
                    <a:pt x="279400" y="34925"/>
                  </a:lnTo>
                  <a:lnTo>
                    <a:pt x="209550" y="0"/>
                  </a:lnTo>
                  <a:close/>
                </a:path>
                <a:path w="285750" h="76200">
                  <a:moveTo>
                    <a:pt x="209550" y="34925"/>
                  </a:moveTo>
                  <a:lnTo>
                    <a:pt x="0" y="34925"/>
                  </a:lnTo>
                  <a:lnTo>
                    <a:pt x="0" y="41275"/>
                  </a:lnTo>
                  <a:lnTo>
                    <a:pt x="209550" y="41275"/>
                  </a:lnTo>
                  <a:lnTo>
                    <a:pt x="209550" y="34925"/>
                  </a:lnTo>
                  <a:close/>
                </a:path>
                <a:path w="285750" h="76200">
                  <a:moveTo>
                    <a:pt x="279400" y="34925"/>
                  </a:moveTo>
                  <a:lnTo>
                    <a:pt x="222250" y="34925"/>
                  </a:lnTo>
                  <a:lnTo>
                    <a:pt x="222250" y="41275"/>
                  </a:lnTo>
                  <a:lnTo>
                    <a:pt x="279400" y="41275"/>
                  </a:lnTo>
                  <a:lnTo>
                    <a:pt x="285750" y="38100"/>
                  </a:lnTo>
                  <a:lnTo>
                    <a:pt x="279400" y="34925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5715143" y="3217438"/>
            <a:ext cx="240665" cy="348615"/>
            <a:chOff x="5715143" y="3217438"/>
            <a:chExt cx="240665" cy="348615"/>
          </a:xfrm>
        </p:grpSpPr>
        <p:sp>
          <p:nvSpPr>
            <p:cNvPr id="9" name="object 9"/>
            <p:cNvSpPr/>
            <p:nvPr/>
          </p:nvSpPr>
          <p:spPr>
            <a:xfrm>
              <a:off x="5950857" y="3217438"/>
              <a:ext cx="0" cy="329565"/>
            </a:xfrm>
            <a:custGeom>
              <a:avLst/>
              <a:gdLst/>
              <a:ahLst/>
              <a:cxnLst/>
              <a:rect l="l" t="t" r="r" b="b"/>
              <a:pathLst>
                <a:path h="329564">
                  <a:moveTo>
                    <a:pt x="0" y="329208"/>
                  </a:moveTo>
                  <a:lnTo>
                    <a:pt x="1" y="0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5143" y="3489473"/>
              <a:ext cx="240036" cy="76200"/>
            </a:xfrm>
            <a:prstGeom prst="rect">
              <a:avLst/>
            </a:prstGeom>
          </p:spPr>
        </p:pic>
      </p:grpSp>
      <p:sp>
        <p:nvSpPr>
          <p:cNvPr id="11" name="object 11"/>
          <p:cNvSpPr/>
          <p:nvPr/>
        </p:nvSpPr>
        <p:spPr>
          <a:xfrm>
            <a:off x="2816914" y="2419661"/>
            <a:ext cx="2116455" cy="798195"/>
          </a:xfrm>
          <a:custGeom>
            <a:avLst/>
            <a:gdLst/>
            <a:ahLst/>
            <a:cxnLst/>
            <a:rect l="l" t="t" r="r" b="b"/>
            <a:pathLst>
              <a:path w="2116454" h="798194">
                <a:moveTo>
                  <a:pt x="0" y="0"/>
                </a:moveTo>
                <a:lnTo>
                  <a:pt x="2116325" y="0"/>
                </a:lnTo>
                <a:lnTo>
                  <a:pt x="2116325" y="797778"/>
                </a:lnTo>
                <a:lnTo>
                  <a:pt x="0" y="797778"/>
                </a:lnTo>
                <a:lnTo>
                  <a:pt x="0" y="0"/>
                </a:lnTo>
                <a:close/>
              </a:path>
            </a:pathLst>
          </a:custGeom>
          <a:ln w="3175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99607" y="4125467"/>
            <a:ext cx="11337925" cy="998219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3820"/>
              </a:lnSpc>
              <a:spcBef>
                <a:spcPts val="215"/>
              </a:spcBef>
            </a:pPr>
            <a:r>
              <a:rPr sz="3200" dirty="0">
                <a:latin typeface="Times New Roman"/>
                <a:cs typeface="Times New Roman"/>
              </a:rPr>
              <a:t>If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an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30" dirty="0">
                <a:latin typeface="Times New Roman"/>
                <a:cs typeface="Times New Roman"/>
              </a:rPr>
              <a:t>RNA</a:t>
            </a:r>
            <a:r>
              <a:rPr sz="3200" spc="-17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fragment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comes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from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dashed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region,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it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hard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know </a:t>
            </a:r>
            <a:r>
              <a:rPr sz="3200" dirty="0">
                <a:latin typeface="Times New Roman"/>
                <a:cs typeface="Times New Roman"/>
              </a:rPr>
              <a:t>its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original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gene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without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strand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information.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32811" y="2431796"/>
            <a:ext cx="813435" cy="781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5" dirty="0">
                <a:latin typeface="Arial"/>
                <a:cs typeface="Arial"/>
              </a:rPr>
              <a:t>Strand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0" dirty="0">
                <a:latin typeface="Arial"/>
                <a:cs typeface="Arial"/>
              </a:rPr>
              <a:t>1</a:t>
            </a:r>
            <a:endParaRPr sz="1800">
              <a:latin typeface="Arial"/>
              <a:cs typeface="Arial"/>
            </a:endParaRPr>
          </a:p>
          <a:p>
            <a:pPr marL="25400">
              <a:lnSpc>
                <a:spcPct val="100000"/>
              </a:lnSpc>
              <a:spcBef>
                <a:spcPts val="1630"/>
              </a:spcBef>
            </a:pPr>
            <a:r>
              <a:rPr sz="1800" spc="-95" dirty="0">
                <a:latin typeface="Arial"/>
                <a:cs typeface="Arial"/>
              </a:rPr>
              <a:t>Strand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0" dirty="0">
                <a:latin typeface="Arial"/>
                <a:cs typeface="Arial"/>
              </a:rPr>
              <a:t>2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3487662" y="2223275"/>
            <a:ext cx="752475" cy="58419"/>
            <a:chOff x="3487662" y="2223275"/>
            <a:chExt cx="752475" cy="58419"/>
          </a:xfrm>
        </p:grpSpPr>
        <p:sp>
          <p:nvSpPr>
            <p:cNvPr id="15" name="object 15"/>
            <p:cNvSpPr/>
            <p:nvPr/>
          </p:nvSpPr>
          <p:spPr>
            <a:xfrm>
              <a:off x="3494012" y="2229625"/>
              <a:ext cx="739775" cy="45720"/>
            </a:xfrm>
            <a:custGeom>
              <a:avLst/>
              <a:gdLst/>
              <a:ahLst/>
              <a:cxnLst/>
              <a:rect l="l" t="t" r="r" b="b"/>
              <a:pathLst>
                <a:path w="739775" h="45719">
                  <a:moveTo>
                    <a:pt x="739740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739740" y="45718"/>
                  </a:lnTo>
                  <a:lnTo>
                    <a:pt x="739740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494012" y="2229625"/>
              <a:ext cx="739775" cy="45720"/>
            </a:xfrm>
            <a:custGeom>
              <a:avLst/>
              <a:gdLst/>
              <a:ahLst/>
              <a:cxnLst/>
              <a:rect l="l" t="t" r="r" b="b"/>
              <a:pathLst>
                <a:path w="739775" h="45719">
                  <a:moveTo>
                    <a:pt x="0" y="0"/>
                  </a:moveTo>
                  <a:lnTo>
                    <a:pt x="739740" y="0"/>
                  </a:lnTo>
                  <a:lnTo>
                    <a:pt x="739740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7878149" y="1898396"/>
            <a:ext cx="937894" cy="690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970" marR="5080" indent="-1905">
              <a:lnSpc>
                <a:spcPct val="121100"/>
              </a:lnSpc>
              <a:spcBef>
                <a:spcPts val="100"/>
              </a:spcBef>
            </a:pPr>
            <a:r>
              <a:rPr sz="1800" spc="-305" dirty="0">
                <a:solidFill>
                  <a:srgbClr val="7030A0"/>
                </a:solidFill>
                <a:latin typeface="Arial"/>
                <a:cs typeface="Arial"/>
              </a:rPr>
              <a:t>TGCCCAG</a:t>
            </a:r>
            <a:r>
              <a:rPr sz="1800" spc="-295" dirty="0">
                <a:solidFill>
                  <a:srgbClr val="7030A0"/>
                </a:solidFill>
                <a:latin typeface="Arial"/>
                <a:cs typeface="Arial"/>
              </a:rPr>
              <a:t> ACGGGTC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099734" y="2114803"/>
            <a:ext cx="5435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0" dirty="0">
                <a:latin typeface="Arial"/>
                <a:cs typeface="Arial"/>
              </a:rPr>
              <a:t>cDNA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79522" y="2191527"/>
            <a:ext cx="950594" cy="76200"/>
          </a:xfrm>
          <a:custGeom>
            <a:avLst/>
            <a:gdLst/>
            <a:ahLst/>
            <a:cxnLst/>
            <a:rect l="l" t="t" r="r" b="b"/>
            <a:pathLst>
              <a:path w="950595" h="76200">
                <a:moveTo>
                  <a:pt x="873826" y="0"/>
                </a:moveTo>
                <a:lnTo>
                  <a:pt x="873826" y="76200"/>
                </a:lnTo>
                <a:lnTo>
                  <a:pt x="943676" y="41275"/>
                </a:lnTo>
                <a:lnTo>
                  <a:pt x="886526" y="41275"/>
                </a:lnTo>
                <a:lnTo>
                  <a:pt x="886526" y="34925"/>
                </a:lnTo>
                <a:lnTo>
                  <a:pt x="943676" y="34925"/>
                </a:lnTo>
                <a:lnTo>
                  <a:pt x="873826" y="0"/>
                </a:lnTo>
                <a:close/>
              </a:path>
              <a:path w="950595" h="76200">
                <a:moveTo>
                  <a:pt x="873826" y="34925"/>
                </a:moveTo>
                <a:lnTo>
                  <a:pt x="0" y="34925"/>
                </a:lnTo>
                <a:lnTo>
                  <a:pt x="0" y="41275"/>
                </a:lnTo>
                <a:lnTo>
                  <a:pt x="873826" y="41275"/>
                </a:lnTo>
                <a:lnTo>
                  <a:pt x="873826" y="34925"/>
                </a:lnTo>
                <a:close/>
              </a:path>
              <a:path w="950595" h="76200">
                <a:moveTo>
                  <a:pt x="943676" y="34925"/>
                </a:moveTo>
                <a:lnTo>
                  <a:pt x="886526" y="34925"/>
                </a:lnTo>
                <a:lnTo>
                  <a:pt x="886526" y="41275"/>
                </a:lnTo>
                <a:lnTo>
                  <a:pt x="943676" y="41275"/>
                </a:lnTo>
                <a:lnTo>
                  <a:pt x="950026" y="38100"/>
                </a:lnTo>
                <a:lnTo>
                  <a:pt x="943676" y="34925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93115" y="5588"/>
            <a:ext cx="9208769" cy="5831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93115" y="1445012"/>
            <a:ext cx="9208769" cy="39651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3720" indent="-541020">
              <a:lnSpc>
                <a:spcPct val="100000"/>
              </a:lnSpc>
              <a:spcBef>
                <a:spcPts val="100"/>
              </a:spcBef>
              <a:buAutoNum type="romanUcPeriod"/>
              <a:tabLst>
                <a:tab pos="553720" algn="l"/>
              </a:tabLst>
            </a:pP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sz="32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32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RNAseq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53720" indent="-541020">
              <a:lnSpc>
                <a:spcPct val="100000"/>
              </a:lnSpc>
              <a:spcBef>
                <a:spcPts val="100"/>
              </a:spcBef>
              <a:buAutoNum type="romanUcPeriod"/>
              <a:tabLst>
                <a:tab pos="553720" algn="l"/>
              </a:tabLst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6740" indent="-574040">
              <a:lnSpc>
                <a:spcPct val="100000"/>
              </a:lnSpc>
              <a:spcBef>
                <a:spcPts val="5"/>
              </a:spcBef>
              <a:buAutoNum type="romanUcPeriod"/>
              <a:tabLst>
                <a:tab pos="586740" algn="l"/>
              </a:tabLst>
            </a:pPr>
            <a:r>
              <a:rPr lang="en-US" sz="3200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RNA isolation and library preparation</a:t>
            </a:r>
          </a:p>
          <a:p>
            <a:pPr marL="586740" indent="-574040">
              <a:lnSpc>
                <a:spcPct val="100000"/>
              </a:lnSpc>
              <a:spcBef>
                <a:spcPts val="5"/>
              </a:spcBef>
              <a:buAutoNum type="romanUcPeriod"/>
              <a:tabLst>
                <a:tab pos="586740" algn="l"/>
              </a:tabLst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19760" indent="-607060">
              <a:lnSpc>
                <a:spcPct val="100000"/>
              </a:lnSpc>
              <a:buAutoNum type="romanUcPeriod"/>
              <a:tabLst>
                <a:tab pos="619760" algn="l"/>
              </a:tabLst>
            </a:pP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RNAseq</a:t>
            </a:r>
            <a:r>
              <a:rPr sz="32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32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19760" indent="-607060">
              <a:lnSpc>
                <a:spcPct val="100000"/>
              </a:lnSpc>
              <a:buAutoNum type="romanUcPeriod"/>
              <a:tabLst>
                <a:tab pos="619760" algn="l"/>
              </a:tabLst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1185" indent="-578485">
              <a:buFontTx/>
              <a:buAutoNum type="romanUcPeriod"/>
              <a:tabLst>
                <a:tab pos="591185" algn="l"/>
              </a:tabLst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of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RNAseq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analysis on MSU HPCC</a:t>
            </a:r>
            <a:endParaRPr lang="en-US" sz="3200" spc="-1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tabLst>
                <a:tab pos="591185" algn="l"/>
              </a:tabLst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Nonstranded</a:t>
            </a:r>
            <a:r>
              <a:rPr spc="-65" dirty="0"/>
              <a:t> </a:t>
            </a:r>
            <a:r>
              <a:rPr dirty="0"/>
              <a:t>vs</a:t>
            </a:r>
            <a:r>
              <a:rPr spc="-60" dirty="0"/>
              <a:t> </a:t>
            </a:r>
            <a:r>
              <a:rPr dirty="0"/>
              <a:t>Stranded</a:t>
            </a:r>
            <a:r>
              <a:rPr spc="-60" dirty="0"/>
              <a:t> </a:t>
            </a:r>
            <a:r>
              <a:rPr spc="-10" dirty="0"/>
              <a:t>library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8" y="6159500"/>
            <a:ext cx="1160843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Ref: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Zhao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i="1" dirty="0">
                <a:latin typeface="Times New Roman"/>
                <a:cs typeface="Times New Roman"/>
              </a:rPr>
              <a:t>et</a:t>
            </a:r>
            <a:r>
              <a:rPr sz="1800" i="1" spc="-30" dirty="0">
                <a:latin typeface="Times New Roman"/>
                <a:cs typeface="Times New Roman"/>
              </a:rPr>
              <a:t> </a:t>
            </a:r>
            <a:r>
              <a:rPr sz="1800" i="1" dirty="0">
                <a:latin typeface="Times New Roman"/>
                <a:cs typeface="Times New Roman"/>
              </a:rPr>
              <a:t>al</a:t>
            </a:r>
            <a:r>
              <a:rPr sz="1800" dirty="0">
                <a:latin typeface="Times New Roman"/>
                <a:cs typeface="Times New Roman"/>
              </a:rPr>
              <a:t>.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Comparison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stranded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non-</a:t>
            </a:r>
            <a:r>
              <a:rPr sz="1800" dirty="0">
                <a:latin typeface="Times New Roman"/>
                <a:cs typeface="Times New Roman"/>
              </a:rPr>
              <a:t>stranded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RNA-</a:t>
            </a:r>
            <a:r>
              <a:rPr sz="1800" dirty="0">
                <a:latin typeface="Times New Roman"/>
                <a:cs typeface="Times New Roman"/>
              </a:rPr>
              <a:t>seq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transcriptome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profiling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investigation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gene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overlap. </a:t>
            </a:r>
            <a:r>
              <a:rPr sz="1800" dirty="0">
                <a:latin typeface="Times New Roman"/>
                <a:cs typeface="Times New Roman"/>
              </a:rPr>
              <a:t>(BMC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Genomics,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2015)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759352" y="1169043"/>
            <a:ext cx="8716010" cy="4606925"/>
            <a:chOff x="1759352" y="1169043"/>
            <a:chExt cx="8716010" cy="460692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59352" y="1169043"/>
              <a:ext cx="8715735" cy="460672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298936" y="3518618"/>
              <a:ext cx="373380" cy="400050"/>
            </a:xfrm>
            <a:custGeom>
              <a:avLst/>
              <a:gdLst/>
              <a:ahLst/>
              <a:cxnLst/>
              <a:rect l="l" t="t" r="r" b="b"/>
              <a:pathLst>
                <a:path w="373379" h="400050">
                  <a:moveTo>
                    <a:pt x="281270" y="0"/>
                  </a:moveTo>
                  <a:lnTo>
                    <a:pt x="228278" y="24767"/>
                  </a:lnTo>
                  <a:lnTo>
                    <a:pt x="198341" y="66770"/>
                  </a:lnTo>
                  <a:lnTo>
                    <a:pt x="186517" y="96104"/>
                  </a:lnTo>
                  <a:lnTo>
                    <a:pt x="174692" y="66770"/>
                  </a:lnTo>
                  <a:lnTo>
                    <a:pt x="144755" y="24767"/>
                  </a:lnTo>
                  <a:lnTo>
                    <a:pt x="109826" y="3462"/>
                  </a:lnTo>
                  <a:lnTo>
                    <a:pt x="91762" y="0"/>
                  </a:lnTo>
                  <a:lnTo>
                    <a:pt x="73976" y="1027"/>
                  </a:lnTo>
                  <a:lnTo>
                    <a:pt x="27375" y="28762"/>
                  </a:lnTo>
                  <a:lnTo>
                    <a:pt x="7026" y="65515"/>
                  </a:lnTo>
                  <a:lnTo>
                    <a:pt x="0" y="114746"/>
                  </a:lnTo>
                  <a:lnTo>
                    <a:pt x="2754" y="143471"/>
                  </a:lnTo>
                  <a:lnTo>
                    <a:pt x="23342" y="207997"/>
                  </a:lnTo>
                  <a:lnTo>
                    <a:pt x="42194" y="243342"/>
                  </a:lnTo>
                  <a:lnTo>
                    <a:pt x="67428" y="280437"/>
                  </a:lnTo>
                  <a:lnTo>
                    <a:pt x="99554" y="319054"/>
                  </a:lnTo>
                  <a:lnTo>
                    <a:pt x="139081" y="358964"/>
                  </a:lnTo>
                  <a:lnTo>
                    <a:pt x="186517" y="399940"/>
                  </a:lnTo>
                  <a:lnTo>
                    <a:pt x="233952" y="358964"/>
                  </a:lnTo>
                  <a:lnTo>
                    <a:pt x="273479" y="319054"/>
                  </a:lnTo>
                  <a:lnTo>
                    <a:pt x="305605" y="280437"/>
                  </a:lnTo>
                  <a:lnTo>
                    <a:pt x="330839" y="243342"/>
                  </a:lnTo>
                  <a:lnTo>
                    <a:pt x="349690" y="207997"/>
                  </a:lnTo>
                  <a:lnTo>
                    <a:pt x="370279" y="143471"/>
                  </a:lnTo>
                  <a:lnTo>
                    <a:pt x="373033" y="114746"/>
                  </a:lnTo>
                  <a:lnTo>
                    <a:pt x="371439" y="88685"/>
                  </a:lnTo>
                  <a:lnTo>
                    <a:pt x="357243" y="45465"/>
                  </a:lnTo>
                  <a:lnTo>
                    <a:pt x="331759" y="15636"/>
                  </a:lnTo>
                  <a:lnTo>
                    <a:pt x="28127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98936" y="3518617"/>
              <a:ext cx="373380" cy="400050"/>
            </a:xfrm>
            <a:custGeom>
              <a:avLst/>
              <a:gdLst/>
              <a:ahLst/>
              <a:cxnLst/>
              <a:rect l="l" t="t" r="r" b="b"/>
              <a:pathLst>
                <a:path w="373379" h="400050">
                  <a:moveTo>
                    <a:pt x="186516" y="96104"/>
                  </a:moveTo>
                  <a:lnTo>
                    <a:pt x="212431" y="43068"/>
                  </a:lnTo>
                  <a:lnTo>
                    <a:pt x="245372" y="11642"/>
                  </a:lnTo>
                  <a:lnTo>
                    <a:pt x="281271" y="0"/>
                  </a:lnTo>
                  <a:lnTo>
                    <a:pt x="299056" y="1027"/>
                  </a:lnTo>
                  <a:lnTo>
                    <a:pt x="345657" y="28762"/>
                  </a:lnTo>
                  <a:lnTo>
                    <a:pt x="366007" y="65515"/>
                  </a:lnTo>
                  <a:lnTo>
                    <a:pt x="373033" y="114746"/>
                  </a:lnTo>
                  <a:lnTo>
                    <a:pt x="370279" y="143471"/>
                  </a:lnTo>
                  <a:lnTo>
                    <a:pt x="349690" y="207997"/>
                  </a:lnTo>
                  <a:lnTo>
                    <a:pt x="330839" y="243342"/>
                  </a:lnTo>
                  <a:lnTo>
                    <a:pt x="305605" y="280437"/>
                  </a:lnTo>
                  <a:lnTo>
                    <a:pt x="273479" y="319053"/>
                  </a:lnTo>
                  <a:lnTo>
                    <a:pt x="233952" y="358964"/>
                  </a:lnTo>
                  <a:lnTo>
                    <a:pt x="186516" y="399939"/>
                  </a:lnTo>
                  <a:lnTo>
                    <a:pt x="139081" y="358964"/>
                  </a:lnTo>
                  <a:lnTo>
                    <a:pt x="99554" y="319053"/>
                  </a:lnTo>
                  <a:lnTo>
                    <a:pt x="67428" y="280437"/>
                  </a:lnTo>
                  <a:lnTo>
                    <a:pt x="42194" y="243342"/>
                  </a:lnTo>
                  <a:lnTo>
                    <a:pt x="23342" y="207997"/>
                  </a:lnTo>
                  <a:lnTo>
                    <a:pt x="2754" y="143471"/>
                  </a:lnTo>
                  <a:lnTo>
                    <a:pt x="0" y="114746"/>
                  </a:lnTo>
                  <a:lnTo>
                    <a:pt x="1593" y="88685"/>
                  </a:lnTo>
                  <a:lnTo>
                    <a:pt x="15790" y="45464"/>
                  </a:lnTo>
                  <a:lnTo>
                    <a:pt x="41274" y="15636"/>
                  </a:lnTo>
                  <a:lnTo>
                    <a:pt x="91762" y="0"/>
                  </a:lnTo>
                  <a:lnTo>
                    <a:pt x="144755" y="24767"/>
                  </a:lnTo>
                  <a:lnTo>
                    <a:pt x="174692" y="66770"/>
                  </a:lnTo>
                  <a:lnTo>
                    <a:pt x="186516" y="96104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749387" y="3568700"/>
            <a:ext cx="15278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latin typeface="Arial"/>
                <a:cs typeface="Arial"/>
              </a:rPr>
              <a:t>(recommended)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Single-</a:t>
            </a:r>
            <a:r>
              <a:rPr dirty="0"/>
              <a:t>end</a:t>
            </a:r>
            <a:r>
              <a:rPr spc="15" dirty="0"/>
              <a:t> </a:t>
            </a:r>
            <a:r>
              <a:rPr dirty="0"/>
              <a:t>vs</a:t>
            </a:r>
            <a:r>
              <a:rPr spc="30" dirty="0"/>
              <a:t> </a:t>
            </a:r>
            <a:r>
              <a:rPr spc="-30" dirty="0"/>
              <a:t>Paired-</a:t>
            </a:r>
            <a:r>
              <a:rPr spc="-25" dirty="0"/>
              <a:t>end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3012" y="910727"/>
            <a:ext cx="9665973" cy="476045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802836" y="4507483"/>
            <a:ext cx="1987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"/>
                <a:cs typeface="Arial"/>
              </a:rPr>
              <a:t>3’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64879" y="4507483"/>
            <a:ext cx="1987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"/>
                <a:cs typeface="Arial"/>
              </a:rPr>
              <a:t>5’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095021" y="1727200"/>
            <a:ext cx="1242060" cy="452120"/>
          </a:xfrm>
          <a:custGeom>
            <a:avLst/>
            <a:gdLst/>
            <a:ahLst/>
            <a:cxnLst/>
            <a:rect l="l" t="t" r="r" b="b"/>
            <a:pathLst>
              <a:path w="1242060" h="452119">
                <a:moveTo>
                  <a:pt x="1241778" y="0"/>
                </a:moveTo>
                <a:lnTo>
                  <a:pt x="0" y="0"/>
                </a:lnTo>
                <a:lnTo>
                  <a:pt x="0" y="451556"/>
                </a:lnTo>
                <a:lnTo>
                  <a:pt x="1241778" y="451556"/>
                </a:lnTo>
                <a:lnTo>
                  <a:pt x="124177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Output</a:t>
            </a:r>
            <a:r>
              <a:rPr spc="-4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spc="-10" dirty="0"/>
              <a:t>RNAseq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92124"/>
            <a:ext cx="10560050" cy="2470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6240" indent="-38354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96240" algn="l"/>
              </a:tabLst>
            </a:pPr>
            <a:r>
              <a:rPr sz="3200" dirty="0">
                <a:latin typeface="Times New Roman"/>
                <a:cs typeface="Times New Roman"/>
              </a:rPr>
              <a:t>According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sequencing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mode,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single-</a:t>
            </a:r>
            <a:r>
              <a:rPr sz="3200" dirty="0">
                <a:latin typeface="Times New Roman"/>
                <a:cs typeface="Times New Roman"/>
              </a:rPr>
              <a:t>end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paired-</a:t>
            </a:r>
            <a:r>
              <a:rPr sz="3200" dirty="0">
                <a:latin typeface="Times New Roman"/>
                <a:cs typeface="Times New Roman"/>
              </a:rPr>
              <a:t>end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read.</a:t>
            </a: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>
              <a:latin typeface="Times New Roman"/>
              <a:cs typeface="Times New Roman"/>
            </a:endParaRPr>
          </a:p>
          <a:p>
            <a:pPr marL="411480" indent="-398780">
              <a:lnSpc>
                <a:spcPct val="100000"/>
              </a:lnSpc>
              <a:spcBef>
                <a:spcPts val="5"/>
              </a:spcBef>
              <a:buAutoNum type="arabicPeriod"/>
              <a:tabLst>
                <a:tab pos="411480" algn="l"/>
              </a:tabLst>
            </a:pPr>
            <a:r>
              <a:rPr sz="3200" spc="-20" dirty="0">
                <a:latin typeface="Times New Roman"/>
                <a:cs typeface="Times New Roman"/>
              </a:rPr>
              <a:t>Typical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length: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50bp,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75bp,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100bp.</a:t>
            </a: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>
              <a:latin typeface="Times New Roman"/>
              <a:cs typeface="Times New Roman"/>
            </a:endParaRPr>
          </a:p>
          <a:p>
            <a:pPr marL="419100" indent="-406400">
              <a:lnSpc>
                <a:spcPct val="100000"/>
              </a:lnSpc>
              <a:buAutoNum type="arabicPeriod"/>
              <a:tabLst>
                <a:tab pos="419100" algn="l"/>
              </a:tabLst>
            </a:pP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are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usually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stored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in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30" dirty="0">
                <a:latin typeface="Times New Roman"/>
                <a:cs typeface="Times New Roman"/>
              </a:rPr>
              <a:t>FASTQ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format.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278" y="3799093"/>
            <a:ext cx="11756571" cy="236062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Preparation</a:t>
            </a:r>
            <a:r>
              <a:rPr spc="-85" dirty="0"/>
              <a:t> </a:t>
            </a:r>
            <a:r>
              <a:rPr dirty="0"/>
              <a:t>of</a:t>
            </a:r>
            <a:r>
              <a:rPr spc="-75" dirty="0"/>
              <a:t> </a:t>
            </a:r>
            <a:r>
              <a:rPr dirty="0"/>
              <a:t>RNAseq</a:t>
            </a:r>
            <a:r>
              <a:rPr spc="-80" dirty="0"/>
              <a:t> </a:t>
            </a:r>
            <a:r>
              <a:rPr spc="-10" dirty="0"/>
              <a:t>experiments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92124"/>
            <a:ext cx="11741150" cy="553292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527050" marR="5080" indent="-514350">
              <a:lnSpc>
                <a:spcPts val="3790"/>
              </a:lnSpc>
              <a:spcBef>
                <a:spcPts val="265"/>
              </a:spcBef>
              <a:buFont typeface="+mj-lt"/>
              <a:buAutoNum type="arabicPeriod"/>
              <a:tabLst>
                <a:tab pos="527050" algn="l"/>
              </a:tabLst>
            </a:pPr>
            <a:r>
              <a:rPr sz="3200" dirty="0">
                <a:latin typeface="Times New Roman"/>
                <a:cs typeface="Times New Roman"/>
              </a:rPr>
              <a:t>Sequencing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depth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(library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size):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deeper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is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better!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Usually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&gt;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lang="en-US" sz="3200" spc="-50" dirty="0">
                <a:latin typeface="Times New Roman"/>
                <a:cs typeface="Times New Roman"/>
              </a:rPr>
              <a:t>20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million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should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be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OK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(from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illumina).</a:t>
            </a:r>
            <a:endParaRPr sz="3200" dirty="0">
              <a:latin typeface="Times New Roman"/>
              <a:cs typeface="Times New Roman"/>
            </a:endParaRPr>
          </a:p>
          <a:p>
            <a:pPr marL="514350" indent="-514350">
              <a:lnSpc>
                <a:spcPct val="100000"/>
              </a:lnSpc>
              <a:spcBef>
                <a:spcPts val="70"/>
              </a:spcBef>
              <a:buFont typeface="+mj-lt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7050" indent="-514350">
              <a:lnSpc>
                <a:spcPct val="100000"/>
              </a:lnSpc>
              <a:buFont typeface="+mj-lt"/>
              <a:buAutoNum type="arabicPeriod"/>
              <a:tabLst>
                <a:tab pos="419100" algn="l"/>
              </a:tabLst>
            </a:pPr>
            <a:r>
              <a:rPr sz="3200" dirty="0">
                <a:latin typeface="Times New Roman"/>
                <a:cs typeface="Times New Roman"/>
              </a:rPr>
              <a:t>Stranded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vs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Non-</a:t>
            </a:r>
            <a:r>
              <a:rPr sz="3200" dirty="0">
                <a:latin typeface="Times New Roman"/>
                <a:cs typeface="Times New Roman"/>
              </a:rPr>
              <a:t>stranded: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Strand-</a:t>
            </a:r>
            <a:r>
              <a:rPr sz="3200" dirty="0">
                <a:latin typeface="Times New Roman"/>
                <a:cs typeface="Times New Roman"/>
              </a:rPr>
              <a:t>specific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is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recommended.</a:t>
            </a:r>
            <a:endParaRPr sz="3200" dirty="0">
              <a:latin typeface="Times New Roman"/>
              <a:cs typeface="Times New Roman"/>
            </a:endParaRPr>
          </a:p>
          <a:p>
            <a:pPr marL="514350" indent="-514350">
              <a:lnSpc>
                <a:spcPct val="100000"/>
              </a:lnSpc>
              <a:spcBef>
                <a:spcPts val="350"/>
              </a:spcBef>
              <a:buFont typeface="+mj-lt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7050" marR="1562735" indent="-514350">
              <a:lnSpc>
                <a:spcPts val="3790"/>
              </a:lnSpc>
              <a:buFont typeface="+mj-lt"/>
              <a:buAutoNum type="arabicPeriod"/>
              <a:tabLst>
                <a:tab pos="419100" algn="l"/>
              </a:tabLst>
            </a:pPr>
            <a:r>
              <a:rPr sz="3200" dirty="0">
                <a:latin typeface="Times New Roman"/>
                <a:cs typeface="Times New Roman"/>
              </a:rPr>
              <a:t>SE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vs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PE: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consider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if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you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have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enough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budget.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For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gene </a:t>
            </a:r>
            <a:r>
              <a:rPr sz="3200" dirty="0">
                <a:latin typeface="Times New Roman"/>
                <a:cs typeface="Times New Roman"/>
              </a:rPr>
              <a:t>expression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analysis,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SE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also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works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well.</a:t>
            </a:r>
            <a:endParaRPr sz="3200" dirty="0">
              <a:latin typeface="Times New Roman"/>
              <a:cs typeface="Times New Roman"/>
            </a:endParaRPr>
          </a:p>
          <a:p>
            <a:pPr marL="514350" indent="-514350">
              <a:lnSpc>
                <a:spcPct val="100000"/>
              </a:lnSpc>
              <a:spcBef>
                <a:spcPts val="70"/>
              </a:spcBef>
              <a:buFont typeface="+mj-lt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7050" indent="-514350">
              <a:lnSpc>
                <a:spcPct val="100000"/>
              </a:lnSpc>
              <a:buFont typeface="+mj-lt"/>
              <a:buAutoNum type="arabicPeriod"/>
              <a:tabLst>
                <a:tab pos="411480" algn="l"/>
              </a:tabLst>
            </a:pPr>
            <a:r>
              <a:rPr sz="3200" spc="-20" dirty="0">
                <a:latin typeface="Times New Roman"/>
                <a:cs typeface="Times New Roman"/>
              </a:rPr>
              <a:t>Technical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replicates,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more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better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(at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least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three)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spc="-50" dirty="0">
                <a:latin typeface="Times New Roman"/>
                <a:cs typeface="Times New Roman"/>
              </a:rPr>
              <a:t>.</a:t>
            </a:r>
            <a:endParaRPr sz="3200" dirty="0">
              <a:latin typeface="Times New Roman"/>
              <a:cs typeface="Times New Roman"/>
            </a:endParaRPr>
          </a:p>
          <a:p>
            <a:pPr marL="514350" indent="-514350">
              <a:lnSpc>
                <a:spcPct val="100000"/>
              </a:lnSpc>
              <a:spcBef>
                <a:spcPts val="185"/>
              </a:spcBef>
              <a:buFont typeface="+mj-lt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7050" indent="-514350">
              <a:lnSpc>
                <a:spcPct val="100000"/>
              </a:lnSpc>
              <a:buFont typeface="+mj-lt"/>
              <a:buAutoNum type="arabicPeriod"/>
              <a:tabLst>
                <a:tab pos="520065" algn="l"/>
              </a:tabLst>
            </a:pPr>
            <a:r>
              <a:rPr lang="en-US" sz="3200" dirty="0">
                <a:latin typeface="Times New Roman"/>
                <a:cs typeface="Times New Roman"/>
              </a:rPr>
              <a:t>L</a:t>
            </a:r>
            <a:r>
              <a:rPr sz="3200" dirty="0">
                <a:latin typeface="Times New Roman"/>
                <a:cs typeface="Times New Roman"/>
              </a:rPr>
              <a:t>onger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lang="en-US" sz="3200" spc="-50" dirty="0">
                <a:latin typeface="Times New Roman"/>
                <a:cs typeface="Times New Roman"/>
              </a:rPr>
              <a:t>r</a:t>
            </a:r>
            <a:r>
              <a:rPr lang="en-US" sz="3200" dirty="0">
                <a:latin typeface="Times New Roman"/>
                <a:cs typeface="Times New Roman"/>
              </a:rPr>
              <a:t>ead</a:t>
            </a:r>
            <a:r>
              <a:rPr lang="en-US" sz="3200" spc="-50" dirty="0">
                <a:latin typeface="Times New Roman"/>
                <a:cs typeface="Times New Roman"/>
              </a:rPr>
              <a:t> </a:t>
            </a:r>
            <a:r>
              <a:rPr lang="en-US" sz="3200" dirty="0">
                <a:latin typeface="Times New Roman"/>
                <a:cs typeface="Times New Roman"/>
              </a:rPr>
              <a:t>length</a:t>
            </a:r>
            <a:r>
              <a:rPr lang="en-US"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is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better.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63643" y="2669540"/>
            <a:ext cx="673036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4649470" algn="l"/>
              </a:tabLst>
            </a:pPr>
            <a:r>
              <a:rPr lang="en-US" sz="4800" dirty="0">
                <a:solidFill>
                  <a:srgbClr val="000000"/>
                </a:solidFill>
              </a:rPr>
              <a:t>Q&amp;A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921392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63643" y="2669540"/>
            <a:ext cx="673036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49470" algn="l"/>
              </a:tabLst>
            </a:pPr>
            <a:r>
              <a:rPr sz="4800" dirty="0">
                <a:solidFill>
                  <a:srgbClr val="000000"/>
                </a:solidFill>
              </a:rPr>
              <a:t>III.</a:t>
            </a:r>
            <a:r>
              <a:rPr sz="4800" spc="-4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RNAseq</a:t>
            </a:r>
            <a:r>
              <a:rPr sz="4800" spc="-35" dirty="0">
                <a:solidFill>
                  <a:srgbClr val="000000"/>
                </a:solidFill>
              </a:rPr>
              <a:t> </a:t>
            </a:r>
            <a:r>
              <a:rPr sz="4800" spc="-20" dirty="0">
                <a:solidFill>
                  <a:srgbClr val="000000"/>
                </a:solidFill>
              </a:rPr>
              <a:t>data</a:t>
            </a:r>
            <a:r>
              <a:rPr sz="4800" dirty="0">
                <a:solidFill>
                  <a:srgbClr val="000000"/>
                </a:solidFill>
              </a:rPr>
              <a:t>	</a:t>
            </a:r>
            <a:r>
              <a:rPr sz="4800" spc="-10" dirty="0">
                <a:solidFill>
                  <a:srgbClr val="000000"/>
                </a:solidFill>
              </a:rPr>
              <a:t>analysis</a:t>
            </a:r>
            <a:endParaRPr sz="48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RNA-seq data</a:t>
            </a:r>
            <a:r>
              <a:rPr spc="-145" dirty="0"/>
              <a:t> </a:t>
            </a:r>
            <a:r>
              <a:rPr spc="-10" dirty="0"/>
              <a:t>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92124"/>
            <a:ext cx="6654165" cy="453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6415" indent="-51371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526415" algn="l"/>
              </a:tabLst>
            </a:pPr>
            <a:r>
              <a:rPr sz="3200" dirty="0">
                <a:latin typeface="Times New Roman"/>
                <a:cs typeface="Times New Roman"/>
              </a:rPr>
              <a:t>Data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quality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checking.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spcBef>
                <a:spcPts val="5"/>
              </a:spcBef>
              <a:buAutoNum type="arabicPeriod"/>
              <a:tabLst>
                <a:tab pos="526415" algn="l"/>
              </a:tabLst>
            </a:pPr>
            <a:r>
              <a:rPr sz="3200" dirty="0">
                <a:latin typeface="Times New Roman"/>
                <a:cs typeface="Times New Roman"/>
              </a:rPr>
              <a:t>Read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mapping.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0065" indent="-507365">
              <a:lnSpc>
                <a:spcPct val="100000"/>
              </a:lnSpc>
              <a:buAutoNum type="arabicPeriod"/>
              <a:tabLst>
                <a:tab pos="520065" algn="l"/>
              </a:tabLst>
            </a:pPr>
            <a:r>
              <a:rPr sz="3200" dirty="0">
                <a:latin typeface="Times New Roman"/>
                <a:cs typeface="Times New Roman"/>
              </a:rPr>
              <a:t>Quantification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of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gene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expression.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5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buAutoNum type="arabicPeriod"/>
              <a:tabLst>
                <a:tab pos="526415" algn="l"/>
              </a:tabLst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Differential</a:t>
            </a:r>
            <a:r>
              <a:rPr sz="3200" spc="-1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gene</a:t>
            </a:r>
            <a:r>
              <a:rPr sz="3200" spc="-9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expression</a:t>
            </a:r>
            <a:r>
              <a:rPr sz="3200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FF0000"/>
                </a:solidFill>
                <a:latin typeface="Times New Roman"/>
                <a:cs typeface="Times New Roman"/>
              </a:rPr>
              <a:t>analysis.</a:t>
            </a: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5"/>
              </a:spcBef>
              <a:buFont typeface="Times New Roman"/>
              <a:buAutoNum type="arabicPeriod"/>
            </a:pP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buAutoNum type="arabicPeriod"/>
              <a:tabLst>
                <a:tab pos="526415" algn="l"/>
              </a:tabLst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Interpretation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DE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analysis</a:t>
            </a:r>
            <a:r>
              <a:rPr sz="32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FF0000"/>
                </a:solidFill>
                <a:latin typeface="Times New Roman"/>
                <a:cs typeface="Times New Roman"/>
              </a:rPr>
              <a:t>results.</a:t>
            </a: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A22A0-D8FE-9D20-7858-DFB7D34C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Quality check of reads using </a:t>
            </a: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6146" name="Picture 2" descr="Babraham Bioinformatics - FastQC A Quality Control tool for High Throughput  Sequence Data">
            <a:extLst>
              <a:ext uri="{FF2B5EF4-FFF2-40B4-BE49-F238E27FC236}">
                <a16:creationId xmlns:a16="http://schemas.microsoft.com/office/drawing/2014/main" id="{AD225397-B2A7-E562-4338-B173FB36D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85800"/>
            <a:ext cx="8877300" cy="609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235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87E43-A56D-AAE7-9A80-245AF516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Phred quality score</a:t>
            </a:r>
          </a:p>
        </p:txBody>
      </p:sp>
      <p:pic>
        <p:nvPicPr>
          <p:cNvPr id="8194" name="Picture 2" descr="Quality Scores – NGS Analysis">
            <a:extLst>
              <a:ext uri="{FF2B5EF4-FFF2-40B4-BE49-F238E27FC236}">
                <a16:creationId xmlns:a16="http://schemas.microsoft.com/office/drawing/2014/main" id="{1CB4F26D-7E4C-5811-FAA9-8DCB929F4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534" y="838200"/>
            <a:ext cx="8277225" cy="576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535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FastQC for quality assessment | Introduction to ChIP-Seq using  high-performance computing">
            <a:extLst>
              <a:ext uri="{FF2B5EF4-FFF2-40B4-BE49-F238E27FC236}">
                <a16:creationId xmlns:a16="http://schemas.microsoft.com/office/drawing/2014/main" id="{25AD7C57-EE97-638D-4C52-85D2CDC32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5511800" cy="417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Per Base Sequence Quality">
            <a:extLst>
              <a:ext uri="{FF2B5EF4-FFF2-40B4-BE49-F238E27FC236}">
                <a16:creationId xmlns:a16="http://schemas.microsoft.com/office/drawing/2014/main" id="{14E2ACBB-9A86-4617-BEAA-7AEBCF8D8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419574"/>
            <a:ext cx="52832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51BEDA-5493-C966-D52D-D336622921C5}"/>
              </a:ext>
            </a:extLst>
          </p:cNvPr>
          <p:cNvSpPr txBox="1"/>
          <p:nvPr/>
        </p:nvSpPr>
        <p:spPr>
          <a:xfrm>
            <a:off x="152400" y="-36731"/>
            <a:ext cx="8468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 and bad quality of 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158238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6117" y="2639059"/>
            <a:ext cx="6855459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000000"/>
                </a:solidFill>
              </a:rPr>
              <a:t>I.</a:t>
            </a:r>
            <a:r>
              <a:rPr sz="4800" spc="-85" dirty="0">
                <a:solidFill>
                  <a:srgbClr val="000000"/>
                </a:solidFill>
              </a:rPr>
              <a:t> </a:t>
            </a:r>
            <a:r>
              <a:rPr sz="4800" spc="-10" dirty="0">
                <a:solidFill>
                  <a:srgbClr val="000000"/>
                </a:solidFill>
              </a:rPr>
              <a:t>Introduction</a:t>
            </a:r>
            <a:r>
              <a:rPr sz="4800" spc="-75" dirty="0">
                <a:solidFill>
                  <a:srgbClr val="000000"/>
                </a:solidFill>
              </a:rPr>
              <a:t> </a:t>
            </a:r>
            <a:r>
              <a:rPr sz="4800" dirty="0">
                <a:solidFill>
                  <a:srgbClr val="000000"/>
                </a:solidFill>
              </a:rPr>
              <a:t>of</a:t>
            </a:r>
            <a:r>
              <a:rPr sz="4800" spc="-80" dirty="0">
                <a:solidFill>
                  <a:srgbClr val="000000"/>
                </a:solidFill>
              </a:rPr>
              <a:t> </a:t>
            </a:r>
            <a:r>
              <a:rPr sz="4800" spc="-10" dirty="0">
                <a:solidFill>
                  <a:srgbClr val="000000"/>
                </a:solidFill>
              </a:rPr>
              <a:t>RNAseq</a:t>
            </a:r>
            <a:endParaRPr sz="4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5588"/>
            <a:ext cx="11579861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45" dirty="0"/>
              <a:t> </a:t>
            </a:r>
            <a:r>
              <a:rPr dirty="0"/>
              <a:t>quality</a:t>
            </a:r>
            <a:r>
              <a:rPr spc="-45" dirty="0"/>
              <a:t> </a:t>
            </a:r>
            <a:r>
              <a:rPr spc="-10" dirty="0"/>
              <a:t>checking</a:t>
            </a:r>
            <a:r>
              <a:rPr lang="en-US" spc="-10" dirty="0"/>
              <a:t> and removing the contaminations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865178" y="803147"/>
            <a:ext cx="3618229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Times New Roman"/>
                <a:cs typeface="Times New Roman"/>
              </a:rPr>
              <a:t>RNAseq</a:t>
            </a:r>
            <a:r>
              <a:rPr sz="3200" spc="-8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8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quality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4988" y="1499621"/>
            <a:ext cx="4693245" cy="254418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607599" y="845819"/>
            <a:ext cx="276923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Times New Roman"/>
                <a:cs typeface="Times New Roman"/>
              </a:rPr>
              <a:t>Adapter</a:t>
            </a:r>
            <a:r>
              <a:rPr sz="3200" spc="-8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removal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3521" y="4229151"/>
            <a:ext cx="4667001" cy="254418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593885" y="1928602"/>
            <a:ext cx="6190193" cy="147530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868073" y="3715004"/>
            <a:ext cx="2235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Insert</a:t>
            </a:r>
            <a:r>
              <a:rPr sz="1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sz="1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sz="1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</a:t>
            </a:r>
            <a:r>
              <a:rPr sz="1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3307A8-826B-ACB4-31F4-107777193976}"/>
              </a:ext>
            </a:extLst>
          </p:cNvPr>
          <p:cNvSpPr txBox="1"/>
          <p:nvPr/>
        </p:nvSpPr>
        <p:spPr>
          <a:xfrm>
            <a:off x="5832383" y="4931858"/>
            <a:ext cx="608371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Trimming the reads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paired end: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Bbduk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Skewer,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FASTP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single end: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Cutadapt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BBduk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Software for d</a:t>
            </a:r>
            <a:r>
              <a:rPr dirty="0"/>
              <a:t>ata</a:t>
            </a:r>
            <a:r>
              <a:rPr spc="-45" dirty="0"/>
              <a:t> </a:t>
            </a:r>
            <a:r>
              <a:rPr dirty="0"/>
              <a:t>quality</a:t>
            </a:r>
            <a:r>
              <a:rPr spc="-45" dirty="0"/>
              <a:t> </a:t>
            </a:r>
            <a:r>
              <a:rPr spc="-10" dirty="0"/>
              <a:t>checking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5097" y="940308"/>
            <a:ext cx="10686415" cy="2470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6415" indent="-513715">
              <a:lnSpc>
                <a:spcPts val="3815"/>
              </a:lnSpc>
              <a:spcBef>
                <a:spcPts val="100"/>
              </a:spcBef>
              <a:buAutoNum type="arabicPeriod"/>
              <a:tabLst>
                <a:tab pos="526415" algn="l"/>
              </a:tabLst>
            </a:pPr>
            <a:r>
              <a:rPr sz="3200" spc="-100" dirty="0">
                <a:latin typeface="Times New Roman"/>
                <a:cs typeface="Times New Roman"/>
              </a:rPr>
              <a:t>We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use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fastqc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run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data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quality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checking.</a:t>
            </a:r>
            <a:endParaRPr sz="3200">
              <a:latin typeface="Times New Roman"/>
              <a:cs typeface="Times New Roman"/>
            </a:endParaRPr>
          </a:p>
          <a:p>
            <a:pPr marL="526415" indent="-513715">
              <a:lnSpc>
                <a:spcPts val="3804"/>
              </a:lnSpc>
              <a:buAutoNum type="arabicPeriod"/>
              <a:tabLst>
                <a:tab pos="526415" algn="l"/>
              </a:tabLst>
            </a:pPr>
            <a:r>
              <a:rPr sz="3200" spc="-25" dirty="0">
                <a:latin typeface="Times New Roman"/>
                <a:cs typeface="Times New Roman"/>
              </a:rPr>
              <a:t>Available</a:t>
            </a:r>
            <a:r>
              <a:rPr sz="3200" spc="-114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at</a:t>
            </a:r>
            <a:endParaRPr sz="3200">
              <a:latin typeface="Times New Roman"/>
              <a:cs typeface="Times New Roman"/>
            </a:endParaRPr>
          </a:p>
          <a:p>
            <a:pPr marL="527050">
              <a:lnSpc>
                <a:spcPts val="3829"/>
              </a:lnSpc>
            </a:pPr>
            <a:r>
              <a:rPr sz="3200" u="heavy" spc="-6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3200" u="heavy" spc="-6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www.bioinformatics.babraham.ac.uk/projects/fastqc/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80"/>
              </a:spcBef>
            </a:pPr>
            <a:endParaRPr sz="32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tabLst>
                <a:tab pos="1694814" algn="l"/>
              </a:tabLst>
            </a:pPr>
            <a:r>
              <a:rPr sz="3200" spc="-10" dirty="0">
                <a:latin typeface="Times New Roman"/>
                <a:cs typeface="Times New Roman"/>
              </a:rPr>
              <a:t>fastqc</a:t>
            </a:r>
            <a:r>
              <a:rPr sz="3200" dirty="0">
                <a:latin typeface="Times New Roman"/>
                <a:cs typeface="Times New Roman"/>
              </a:rPr>
              <a:t>	</a:t>
            </a:r>
            <a:r>
              <a:rPr sz="3200" spc="-10" dirty="0">
                <a:latin typeface="Times New Roman"/>
                <a:cs typeface="Times New Roman"/>
              </a:rPr>
              <a:t>xx.fastq</a:t>
            </a:r>
            <a:endParaRPr sz="32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88288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B9037-4A08-BB86-3491-6868C545E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1656061" cy="553998"/>
          </a:xfrm>
        </p:spPr>
        <p:txBody>
          <a:bodyPr/>
          <a:lstStyle/>
          <a:p>
            <a:r>
              <a:rPr lang="en-US" dirty="0"/>
              <a:t>Tools used for long reads 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7F095-6B03-E3A2-5E6F-79AA0A6538CC}"/>
              </a:ext>
            </a:extLst>
          </p:cNvPr>
          <p:cNvSpPr txBox="1"/>
          <p:nvPr/>
        </p:nvSpPr>
        <p:spPr>
          <a:xfrm>
            <a:off x="685800" y="1371600"/>
            <a:ext cx="2201244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Minimap2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NGMLR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GraphMap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738BBB-7154-8A44-51B5-FA857420AA85}"/>
              </a:ext>
            </a:extLst>
          </p:cNvPr>
          <p:cNvSpPr txBox="1"/>
          <p:nvPr/>
        </p:nvSpPr>
        <p:spPr>
          <a:xfrm>
            <a:off x="3082919" y="6172200"/>
            <a:ext cx="5647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https://www.nature.com/articles/s41587-021-01108-x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0231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567C-4FFD-D3FE-0D47-0B6A8A70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1656061" cy="553998"/>
          </a:xfrm>
        </p:spPr>
        <p:txBody>
          <a:bodyPr/>
          <a:lstStyle/>
          <a:p>
            <a:r>
              <a:rPr lang="en-US" dirty="0"/>
              <a:t>Tools used for short reads 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094C0-A805-D3B4-04BB-6678383614A9}"/>
              </a:ext>
            </a:extLst>
          </p:cNvPr>
          <p:cNvSpPr txBox="1"/>
          <p:nvPr/>
        </p:nvSpPr>
        <p:spPr>
          <a:xfrm>
            <a:off x="938151" y="1816925"/>
            <a:ext cx="834234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</a:t>
            </a:r>
            <a:r>
              <a:rPr lang="en-US" sz="2800" i="0" u="none" strike="noStrike" dirty="0">
                <a:solidFill>
                  <a:srgbClr val="252C2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(Spliced Transcripts Alignment to a Reference)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i="0" u="none" strike="noStrike" dirty="0">
              <a:solidFill>
                <a:srgbClr val="252C2F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Kallisto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BWA </a:t>
            </a:r>
            <a:r>
              <a:rPr lang="en-US" sz="2800" i="0" u="none" strike="noStrike" dirty="0">
                <a:solidFill>
                  <a:srgbClr val="252C2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(Burrows-Wheeler Aligner)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123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Read</a:t>
            </a:r>
            <a:r>
              <a:rPr spc="-50" dirty="0"/>
              <a:t> </a:t>
            </a:r>
            <a:r>
              <a:rPr dirty="0"/>
              <a:t>mapping</a:t>
            </a:r>
            <a:r>
              <a:rPr spc="-40" dirty="0"/>
              <a:t> </a:t>
            </a:r>
            <a:r>
              <a:rPr spc="-10" dirty="0"/>
              <a:t>(single-</a:t>
            </a:r>
            <a:r>
              <a:rPr spc="-20" dirty="0"/>
              <a:t>end)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754380"/>
            <a:ext cx="9500870" cy="995044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>
              <a:lnSpc>
                <a:spcPts val="3790"/>
              </a:lnSpc>
              <a:spcBef>
                <a:spcPts val="250"/>
              </a:spcBef>
            </a:pP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process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align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short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RNAseq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with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genome </a:t>
            </a:r>
            <a:r>
              <a:rPr sz="3200" dirty="0">
                <a:latin typeface="Times New Roman"/>
                <a:cs typeface="Times New Roman"/>
              </a:rPr>
              <a:t>(transcriptome)</a:t>
            </a:r>
            <a:r>
              <a:rPr sz="3200" spc="-12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sequence.</a:t>
            </a:r>
            <a:endParaRPr sz="3200">
              <a:latin typeface="Times New Roman"/>
              <a:cs typeface="Times New Roman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05019" y="5453292"/>
          <a:ext cx="11967208" cy="2343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4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9050">
                      <a:solidFill>
                        <a:srgbClr val="2F528F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5390057" y="6094476"/>
            <a:ext cx="14033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Genome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4445" y="5717540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24568" y="5662676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Gene2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268863" y="4717242"/>
            <a:ext cx="577850" cy="58419"/>
            <a:chOff x="1268863" y="4717242"/>
            <a:chExt cx="577850" cy="58419"/>
          </a:xfrm>
        </p:grpSpPr>
        <p:sp>
          <p:nvSpPr>
            <p:cNvPr id="9" name="object 9"/>
            <p:cNvSpPr/>
            <p:nvPr/>
          </p:nvSpPr>
          <p:spPr>
            <a:xfrm>
              <a:off x="1275213" y="472359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5" y="0"/>
                  </a:moveTo>
                  <a:lnTo>
                    <a:pt x="0" y="0"/>
                  </a:lnTo>
                  <a:lnTo>
                    <a:pt x="0" y="45719"/>
                  </a:lnTo>
                  <a:lnTo>
                    <a:pt x="564795" y="45719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275213" y="472359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1833659" y="4991262"/>
            <a:ext cx="577850" cy="58419"/>
            <a:chOff x="1833659" y="4991262"/>
            <a:chExt cx="577850" cy="58419"/>
          </a:xfrm>
        </p:grpSpPr>
        <p:sp>
          <p:nvSpPr>
            <p:cNvPr id="12" name="object 12"/>
            <p:cNvSpPr/>
            <p:nvPr/>
          </p:nvSpPr>
          <p:spPr>
            <a:xfrm>
              <a:off x="1840009" y="499761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564794" y="45720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840009" y="499761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2302051" y="5238631"/>
            <a:ext cx="577850" cy="58419"/>
            <a:chOff x="2302051" y="5238631"/>
            <a:chExt cx="577850" cy="58419"/>
          </a:xfrm>
        </p:grpSpPr>
        <p:sp>
          <p:nvSpPr>
            <p:cNvPr id="15" name="object 15"/>
            <p:cNvSpPr/>
            <p:nvPr/>
          </p:nvSpPr>
          <p:spPr>
            <a:xfrm>
              <a:off x="2308401" y="524498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2308401" y="524498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7" name="object 17"/>
          <p:cNvGrpSpPr/>
          <p:nvPr/>
        </p:nvGrpSpPr>
        <p:grpSpPr>
          <a:xfrm>
            <a:off x="3151544" y="5028261"/>
            <a:ext cx="577850" cy="58419"/>
            <a:chOff x="3151544" y="5028261"/>
            <a:chExt cx="577850" cy="58419"/>
          </a:xfrm>
        </p:grpSpPr>
        <p:sp>
          <p:nvSpPr>
            <p:cNvPr id="18" name="object 18"/>
            <p:cNvSpPr/>
            <p:nvPr/>
          </p:nvSpPr>
          <p:spPr>
            <a:xfrm>
              <a:off x="3157894" y="503461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3157894" y="503461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0" name="object 20"/>
          <p:cNvGrpSpPr/>
          <p:nvPr/>
        </p:nvGrpSpPr>
        <p:grpSpPr>
          <a:xfrm>
            <a:off x="6881547" y="5076393"/>
            <a:ext cx="577850" cy="58419"/>
            <a:chOff x="6881547" y="5076393"/>
            <a:chExt cx="577850" cy="58419"/>
          </a:xfrm>
        </p:grpSpPr>
        <p:sp>
          <p:nvSpPr>
            <p:cNvPr id="21" name="object 21"/>
            <p:cNvSpPr/>
            <p:nvPr/>
          </p:nvSpPr>
          <p:spPr>
            <a:xfrm>
              <a:off x="6887897" y="5082743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5" y="0"/>
                  </a:moveTo>
                  <a:lnTo>
                    <a:pt x="0" y="0"/>
                  </a:lnTo>
                  <a:lnTo>
                    <a:pt x="0" y="45719"/>
                  </a:lnTo>
                  <a:lnTo>
                    <a:pt x="564795" y="45719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887897" y="5082743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3" name="object 23"/>
          <p:cNvGrpSpPr/>
          <p:nvPr/>
        </p:nvGrpSpPr>
        <p:grpSpPr>
          <a:xfrm>
            <a:off x="10630618" y="5099128"/>
            <a:ext cx="577850" cy="58419"/>
            <a:chOff x="10630618" y="5099128"/>
            <a:chExt cx="577850" cy="58419"/>
          </a:xfrm>
        </p:grpSpPr>
        <p:sp>
          <p:nvSpPr>
            <p:cNvPr id="24" name="object 24"/>
            <p:cNvSpPr/>
            <p:nvPr/>
          </p:nvSpPr>
          <p:spPr>
            <a:xfrm>
              <a:off x="10636968" y="5105478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0636968" y="5105478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7621144" y="4921025"/>
            <a:ext cx="577850" cy="58419"/>
            <a:chOff x="7621144" y="4921025"/>
            <a:chExt cx="577850" cy="58419"/>
          </a:xfrm>
        </p:grpSpPr>
        <p:sp>
          <p:nvSpPr>
            <p:cNvPr id="27" name="object 27"/>
            <p:cNvSpPr/>
            <p:nvPr/>
          </p:nvSpPr>
          <p:spPr>
            <a:xfrm>
              <a:off x="7627494" y="492737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7627494" y="492737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8111378" y="5192913"/>
            <a:ext cx="577850" cy="58419"/>
            <a:chOff x="8111378" y="5192913"/>
            <a:chExt cx="577850" cy="58419"/>
          </a:xfrm>
        </p:grpSpPr>
        <p:sp>
          <p:nvSpPr>
            <p:cNvPr id="30" name="object 30"/>
            <p:cNvSpPr/>
            <p:nvPr/>
          </p:nvSpPr>
          <p:spPr>
            <a:xfrm>
              <a:off x="8117728" y="5199263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8117728" y="5199263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2"/>
          <p:cNvGrpSpPr/>
          <p:nvPr/>
        </p:nvGrpSpPr>
        <p:grpSpPr>
          <a:xfrm>
            <a:off x="8869905" y="4985530"/>
            <a:ext cx="577850" cy="58419"/>
            <a:chOff x="8869905" y="4985530"/>
            <a:chExt cx="577850" cy="58419"/>
          </a:xfrm>
        </p:grpSpPr>
        <p:sp>
          <p:nvSpPr>
            <p:cNvPr id="33" name="object 33"/>
            <p:cNvSpPr/>
            <p:nvPr/>
          </p:nvSpPr>
          <p:spPr>
            <a:xfrm>
              <a:off x="8876255" y="499188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8876255" y="499188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8393775" y="4615380"/>
            <a:ext cx="577850" cy="58419"/>
            <a:chOff x="8393775" y="4615380"/>
            <a:chExt cx="577850" cy="58419"/>
          </a:xfrm>
        </p:grpSpPr>
        <p:sp>
          <p:nvSpPr>
            <p:cNvPr id="36" name="object 36"/>
            <p:cNvSpPr/>
            <p:nvPr/>
          </p:nvSpPr>
          <p:spPr>
            <a:xfrm>
              <a:off x="8400125" y="462173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8400125" y="462173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8" name="object 38"/>
          <p:cNvGrpSpPr/>
          <p:nvPr/>
        </p:nvGrpSpPr>
        <p:grpSpPr>
          <a:xfrm>
            <a:off x="9416248" y="4763610"/>
            <a:ext cx="577850" cy="58419"/>
            <a:chOff x="9416248" y="4763610"/>
            <a:chExt cx="577850" cy="58419"/>
          </a:xfrm>
        </p:grpSpPr>
        <p:sp>
          <p:nvSpPr>
            <p:cNvPr id="39" name="object 39"/>
            <p:cNvSpPr/>
            <p:nvPr/>
          </p:nvSpPr>
          <p:spPr>
            <a:xfrm>
              <a:off x="9422598" y="476996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9422598" y="476996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1" name="object 41"/>
          <p:cNvGrpSpPr/>
          <p:nvPr/>
        </p:nvGrpSpPr>
        <p:grpSpPr>
          <a:xfrm>
            <a:off x="9981044" y="4530609"/>
            <a:ext cx="577850" cy="58419"/>
            <a:chOff x="9981044" y="4530609"/>
            <a:chExt cx="577850" cy="58419"/>
          </a:xfrm>
        </p:grpSpPr>
        <p:sp>
          <p:nvSpPr>
            <p:cNvPr id="42" name="object 42"/>
            <p:cNvSpPr/>
            <p:nvPr/>
          </p:nvSpPr>
          <p:spPr>
            <a:xfrm>
              <a:off x="9987394" y="4536959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9987394" y="4536959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20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4" name="object 44"/>
          <p:cNvGrpSpPr/>
          <p:nvPr/>
        </p:nvGrpSpPr>
        <p:grpSpPr>
          <a:xfrm>
            <a:off x="3400781" y="2200941"/>
            <a:ext cx="577850" cy="58419"/>
            <a:chOff x="3400781" y="2200941"/>
            <a:chExt cx="577850" cy="58419"/>
          </a:xfrm>
        </p:grpSpPr>
        <p:sp>
          <p:nvSpPr>
            <p:cNvPr id="45" name="object 45"/>
            <p:cNvSpPr/>
            <p:nvPr/>
          </p:nvSpPr>
          <p:spPr>
            <a:xfrm>
              <a:off x="3407131" y="220729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3407131" y="220729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7" name="object 47"/>
          <p:cNvGrpSpPr/>
          <p:nvPr/>
        </p:nvGrpSpPr>
        <p:grpSpPr>
          <a:xfrm>
            <a:off x="3965576" y="2474962"/>
            <a:ext cx="577850" cy="58419"/>
            <a:chOff x="3965576" y="2474962"/>
            <a:chExt cx="577850" cy="58419"/>
          </a:xfrm>
        </p:grpSpPr>
        <p:sp>
          <p:nvSpPr>
            <p:cNvPr id="48" name="object 48"/>
            <p:cNvSpPr/>
            <p:nvPr/>
          </p:nvSpPr>
          <p:spPr>
            <a:xfrm>
              <a:off x="3971926" y="248131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3971926" y="248131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0" name="object 50"/>
          <p:cNvGrpSpPr/>
          <p:nvPr/>
        </p:nvGrpSpPr>
        <p:grpSpPr>
          <a:xfrm>
            <a:off x="4433968" y="2722331"/>
            <a:ext cx="577850" cy="58419"/>
            <a:chOff x="4433968" y="2722331"/>
            <a:chExt cx="577850" cy="58419"/>
          </a:xfrm>
        </p:grpSpPr>
        <p:sp>
          <p:nvSpPr>
            <p:cNvPr id="51" name="object 51"/>
            <p:cNvSpPr/>
            <p:nvPr/>
          </p:nvSpPr>
          <p:spPr>
            <a:xfrm>
              <a:off x="4440318" y="272868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4440318" y="2728681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3" name="object 53"/>
          <p:cNvGrpSpPr/>
          <p:nvPr/>
        </p:nvGrpSpPr>
        <p:grpSpPr>
          <a:xfrm>
            <a:off x="5283461" y="2511959"/>
            <a:ext cx="577850" cy="58419"/>
            <a:chOff x="5283461" y="2511959"/>
            <a:chExt cx="577850" cy="58419"/>
          </a:xfrm>
        </p:grpSpPr>
        <p:sp>
          <p:nvSpPr>
            <p:cNvPr id="54" name="object 54"/>
            <p:cNvSpPr/>
            <p:nvPr/>
          </p:nvSpPr>
          <p:spPr>
            <a:xfrm>
              <a:off x="5289811" y="2518309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5289811" y="2518309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6" name="object 56"/>
          <p:cNvGrpSpPr/>
          <p:nvPr/>
        </p:nvGrpSpPr>
        <p:grpSpPr>
          <a:xfrm>
            <a:off x="5362101" y="2707675"/>
            <a:ext cx="577850" cy="58419"/>
            <a:chOff x="5362101" y="2707675"/>
            <a:chExt cx="577850" cy="58419"/>
          </a:xfrm>
        </p:grpSpPr>
        <p:sp>
          <p:nvSpPr>
            <p:cNvPr id="57" name="object 57"/>
            <p:cNvSpPr/>
            <p:nvPr/>
          </p:nvSpPr>
          <p:spPr>
            <a:xfrm>
              <a:off x="5368451" y="271402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5368451" y="271402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9" name="object 59"/>
          <p:cNvGrpSpPr/>
          <p:nvPr/>
        </p:nvGrpSpPr>
        <p:grpSpPr>
          <a:xfrm>
            <a:off x="4558250" y="2146355"/>
            <a:ext cx="577850" cy="58419"/>
            <a:chOff x="4558250" y="2146355"/>
            <a:chExt cx="577850" cy="58419"/>
          </a:xfrm>
        </p:grpSpPr>
        <p:sp>
          <p:nvSpPr>
            <p:cNvPr id="60" name="object 60"/>
            <p:cNvSpPr/>
            <p:nvPr/>
          </p:nvSpPr>
          <p:spPr>
            <a:xfrm>
              <a:off x="4564600" y="215270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4564600" y="2152705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2" name="object 62"/>
          <p:cNvGrpSpPr/>
          <p:nvPr/>
        </p:nvGrpSpPr>
        <p:grpSpPr>
          <a:xfrm>
            <a:off x="6101698" y="2552306"/>
            <a:ext cx="577850" cy="58419"/>
            <a:chOff x="6101698" y="2552306"/>
            <a:chExt cx="577850" cy="58419"/>
          </a:xfrm>
        </p:grpSpPr>
        <p:sp>
          <p:nvSpPr>
            <p:cNvPr id="63" name="object 63"/>
            <p:cNvSpPr/>
            <p:nvPr/>
          </p:nvSpPr>
          <p:spPr>
            <a:xfrm>
              <a:off x="6108048" y="2558656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6108048" y="2558656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5" name="object 65"/>
          <p:cNvGrpSpPr/>
          <p:nvPr/>
        </p:nvGrpSpPr>
        <p:grpSpPr>
          <a:xfrm>
            <a:off x="6591934" y="2824194"/>
            <a:ext cx="577850" cy="58419"/>
            <a:chOff x="6591934" y="2824194"/>
            <a:chExt cx="577850" cy="58419"/>
          </a:xfrm>
        </p:grpSpPr>
        <p:sp>
          <p:nvSpPr>
            <p:cNvPr id="66" name="object 66"/>
            <p:cNvSpPr/>
            <p:nvPr/>
          </p:nvSpPr>
          <p:spPr>
            <a:xfrm>
              <a:off x="6598284" y="2830544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4" y="45718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67"/>
            <p:cNvSpPr/>
            <p:nvPr/>
          </p:nvSpPr>
          <p:spPr>
            <a:xfrm>
              <a:off x="6598284" y="2830544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8" name="object 68"/>
          <p:cNvGrpSpPr/>
          <p:nvPr/>
        </p:nvGrpSpPr>
        <p:grpSpPr>
          <a:xfrm>
            <a:off x="7350460" y="2616812"/>
            <a:ext cx="577850" cy="58419"/>
            <a:chOff x="7350460" y="2616812"/>
            <a:chExt cx="577850" cy="58419"/>
          </a:xfrm>
        </p:grpSpPr>
        <p:sp>
          <p:nvSpPr>
            <p:cNvPr id="69" name="object 69"/>
            <p:cNvSpPr/>
            <p:nvPr/>
          </p:nvSpPr>
          <p:spPr>
            <a:xfrm>
              <a:off x="7356810" y="262316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7356810" y="2623162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1" name="object 71"/>
          <p:cNvGrpSpPr/>
          <p:nvPr/>
        </p:nvGrpSpPr>
        <p:grpSpPr>
          <a:xfrm>
            <a:off x="5169471" y="2266820"/>
            <a:ext cx="577850" cy="58419"/>
            <a:chOff x="5169471" y="2266820"/>
            <a:chExt cx="577850" cy="58419"/>
          </a:xfrm>
        </p:grpSpPr>
        <p:sp>
          <p:nvSpPr>
            <p:cNvPr id="72" name="object 72"/>
            <p:cNvSpPr/>
            <p:nvPr/>
          </p:nvSpPr>
          <p:spPr>
            <a:xfrm>
              <a:off x="5175821" y="227317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564795" y="4571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5175821" y="2273170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4" name="object 74"/>
          <p:cNvGrpSpPr/>
          <p:nvPr/>
        </p:nvGrpSpPr>
        <p:grpSpPr>
          <a:xfrm>
            <a:off x="6439058" y="2337446"/>
            <a:ext cx="577850" cy="58419"/>
            <a:chOff x="6439058" y="2337446"/>
            <a:chExt cx="577850" cy="58419"/>
          </a:xfrm>
        </p:grpSpPr>
        <p:sp>
          <p:nvSpPr>
            <p:cNvPr id="75" name="object 75"/>
            <p:cNvSpPr/>
            <p:nvPr/>
          </p:nvSpPr>
          <p:spPr>
            <a:xfrm>
              <a:off x="6445408" y="2343796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5" y="0"/>
                  </a:moveTo>
                  <a:lnTo>
                    <a:pt x="0" y="0"/>
                  </a:lnTo>
                  <a:lnTo>
                    <a:pt x="0" y="45719"/>
                  </a:lnTo>
                  <a:lnTo>
                    <a:pt x="564795" y="45719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6"/>
            <p:cNvSpPr/>
            <p:nvPr/>
          </p:nvSpPr>
          <p:spPr>
            <a:xfrm>
              <a:off x="6445408" y="2343796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7" name="object 77"/>
          <p:cNvGrpSpPr/>
          <p:nvPr/>
        </p:nvGrpSpPr>
        <p:grpSpPr>
          <a:xfrm>
            <a:off x="6309536" y="2120304"/>
            <a:ext cx="577850" cy="58419"/>
            <a:chOff x="6309536" y="2120304"/>
            <a:chExt cx="577850" cy="58419"/>
          </a:xfrm>
        </p:grpSpPr>
        <p:sp>
          <p:nvSpPr>
            <p:cNvPr id="78" name="object 78"/>
            <p:cNvSpPr/>
            <p:nvPr/>
          </p:nvSpPr>
          <p:spPr>
            <a:xfrm>
              <a:off x="6315886" y="2126654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564794" y="0"/>
                  </a:moveTo>
                  <a:lnTo>
                    <a:pt x="0" y="0"/>
                  </a:lnTo>
                  <a:lnTo>
                    <a:pt x="0" y="45719"/>
                  </a:lnTo>
                  <a:lnTo>
                    <a:pt x="564794" y="45719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79"/>
            <p:cNvSpPr/>
            <p:nvPr/>
          </p:nvSpPr>
          <p:spPr>
            <a:xfrm>
              <a:off x="6315886" y="2126654"/>
              <a:ext cx="565150" cy="45720"/>
            </a:xfrm>
            <a:custGeom>
              <a:avLst/>
              <a:gdLst/>
              <a:ahLst/>
              <a:cxnLst/>
              <a:rect l="l" t="t" r="r" b="b"/>
              <a:pathLst>
                <a:path w="565150" h="45719">
                  <a:moveTo>
                    <a:pt x="0" y="0"/>
                  </a:moveTo>
                  <a:lnTo>
                    <a:pt x="564795" y="0"/>
                  </a:lnTo>
                  <a:lnTo>
                    <a:pt x="56479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0" name="object 80"/>
          <p:cNvSpPr/>
          <p:nvPr/>
        </p:nvSpPr>
        <p:spPr>
          <a:xfrm>
            <a:off x="5508260" y="3245372"/>
            <a:ext cx="76200" cy="1291590"/>
          </a:xfrm>
          <a:custGeom>
            <a:avLst/>
            <a:gdLst/>
            <a:ahLst/>
            <a:cxnLst/>
            <a:rect l="l" t="t" r="r" b="b"/>
            <a:pathLst>
              <a:path w="76200" h="1291589">
                <a:moveTo>
                  <a:pt x="34924" y="1215387"/>
                </a:moveTo>
                <a:lnTo>
                  <a:pt x="0" y="1215387"/>
                </a:lnTo>
                <a:lnTo>
                  <a:pt x="38100" y="1291587"/>
                </a:lnTo>
                <a:lnTo>
                  <a:pt x="69850" y="1228086"/>
                </a:lnTo>
                <a:lnTo>
                  <a:pt x="34925" y="1228086"/>
                </a:lnTo>
                <a:lnTo>
                  <a:pt x="34924" y="1215387"/>
                </a:lnTo>
                <a:close/>
              </a:path>
              <a:path w="76200" h="1291589">
                <a:moveTo>
                  <a:pt x="41273" y="0"/>
                </a:moveTo>
                <a:lnTo>
                  <a:pt x="34923" y="0"/>
                </a:lnTo>
                <a:lnTo>
                  <a:pt x="34925" y="1228086"/>
                </a:lnTo>
                <a:lnTo>
                  <a:pt x="41275" y="1228086"/>
                </a:lnTo>
                <a:lnTo>
                  <a:pt x="41273" y="0"/>
                </a:lnTo>
                <a:close/>
              </a:path>
              <a:path w="76200" h="1291589">
                <a:moveTo>
                  <a:pt x="76200" y="1215387"/>
                </a:moveTo>
                <a:lnTo>
                  <a:pt x="41274" y="1215387"/>
                </a:lnTo>
                <a:lnTo>
                  <a:pt x="41275" y="1228086"/>
                </a:lnTo>
                <a:lnTo>
                  <a:pt x="69850" y="1228086"/>
                </a:lnTo>
                <a:lnTo>
                  <a:pt x="76200" y="1215387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 txBox="1"/>
          <p:nvPr/>
        </p:nvSpPr>
        <p:spPr>
          <a:xfrm>
            <a:off x="5789377" y="3616452"/>
            <a:ext cx="176466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Alignment</a:t>
            </a:r>
            <a:endParaRPr sz="3200">
              <a:latin typeface="Times New Roman"/>
              <a:cs typeface="Times New Roman"/>
            </a:endParaRPr>
          </a:p>
        </p:txBody>
      </p:sp>
      <p:grpSp>
        <p:nvGrpSpPr>
          <p:cNvPr id="82" name="object 82"/>
          <p:cNvGrpSpPr/>
          <p:nvPr/>
        </p:nvGrpSpPr>
        <p:grpSpPr>
          <a:xfrm>
            <a:off x="8875591" y="6246060"/>
            <a:ext cx="577850" cy="124460"/>
            <a:chOff x="8875591" y="6246060"/>
            <a:chExt cx="577850" cy="124460"/>
          </a:xfrm>
        </p:grpSpPr>
        <p:sp>
          <p:nvSpPr>
            <p:cNvPr id="83" name="object 83"/>
            <p:cNvSpPr/>
            <p:nvPr/>
          </p:nvSpPr>
          <p:spPr>
            <a:xfrm>
              <a:off x="8881941" y="6252410"/>
              <a:ext cx="565150" cy="111760"/>
            </a:xfrm>
            <a:custGeom>
              <a:avLst/>
              <a:gdLst/>
              <a:ahLst/>
              <a:cxnLst/>
              <a:rect l="l" t="t" r="r" b="b"/>
              <a:pathLst>
                <a:path w="565150" h="111760">
                  <a:moveTo>
                    <a:pt x="564794" y="0"/>
                  </a:moveTo>
                  <a:lnTo>
                    <a:pt x="0" y="0"/>
                  </a:lnTo>
                  <a:lnTo>
                    <a:pt x="0" y="111246"/>
                  </a:lnTo>
                  <a:lnTo>
                    <a:pt x="564794" y="111246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object 84"/>
            <p:cNvSpPr/>
            <p:nvPr/>
          </p:nvSpPr>
          <p:spPr>
            <a:xfrm>
              <a:off x="8881941" y="6252410"/>
              <a:ext cx="565150" cy="111760"/>
            </a:xfrm>
            <a:custGeom>
              <a:avLst/>
              <a:gdLst/>
              <a:ahLst/>
              <a:cxnLst/>
              <a:rect l="l" t="t" r="r" b="b"/>
              <a:pathLst>
                <a:path w="565150" h="111760">
                  <a:moveTo>
                    <a:pt x="0" y="0"/>
                  </a:moveTo>
                  <a:lnTo>
                    <a:pt x="564795" y="0"/>
                  </a:lnTo>
                  <a:lnTo>
                    <a:pt x="564795" y="111246"/>
                  </a:lnTo>
                  <a:lnTo>
                    <a:pt x="0" y="111246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5" name="object 85"/>
          <p:cNvGrpSpPr/>
          <p:nvPr/>
        </p:nvGrpSpPr>
        <p:grpSpPr>
          <a:xfrm>
            <a:off x="2886839" y="6240706"/>
            <a:ext cx="577850" cy="124460"/>
            <a:chOff x="2886839" y="6240706"/>
            <a:chExt cx="577850" cy="124460"/>
          </a:xfrm>
        </p:grpSpPr>
        <p:sp>
          <p:nvSpPr>
            <p:cNvPr id="86" name="object 86"/>
            <p:cNvSpPr/>
            <p:nvPr/>
          </p:nvSpPr>
          <p:spPr>
            <a:xfrm>
              <a:off x="2893189" y="6247056"/>
              <a:ext cx="565150" cy="111760"/>
            </a:xfrm>
            <a:custGeom>
              <a:avLst/>
              <a:gdLst/>
              <a:ahLst/>
              <a:cxnLst/>
              <a:rect l="l" t="t" r="r" b="b"/>
              <a:pathLst>
                <a:path w="565150" h="111760">
                  <a:moveTo>
                    <a:pt x="564794" y="0"/>
                  </a:moveTo>
                  <a:lnTo>
                    <a:pt x="0" y="0"/>
                  </a:lnTo>
                  <a:lnTo>
                    <a:pt x="0" y="111245"/>
                  </a:lnTo>
                  <a:lnTo>
                    <a:pt x="564794" y="111245"/>
                  </a:lnTo>
                  <a:lnTo>
                    <a:pt x="56479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2893189" y="6247056"/>
              <a:ext cx="565150" cy="111760"/>
            </a:xfrm>
            <a:custGeom>
              <a:avLst/>
              <a:gdLst/>
              <a:ahLst/>
              <a:cxnLst/>
              <a:rect l="l" t="t" r="r" b="b"/>
              <a:pathLst>
                <a:path w="565150" h="111760">
                  <a:moveTo>
                    <a:pt x="0" y="0"/>
                  </a:moveTo>
                  <a:lnTo>
                    <a:pt x="564795" y="0"/>
                  </a:lnTo>
                  <a:lnTo>
                    <a:pt x="564795" y="111246"/>
                  </a:lnTo>
                  <a:lnTo>
                    <a:pt x="0" y="111246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8" name="object 88"/>
          <p:cNvGrpSpPr/>
          <p:nvPr/>
        </p:nvGrpSpPr>
        <p:grpSpPr>
          <a:xfrm>
            <a:off x="5554493" y="2919637"/>
            <a:ext cx="577850" cy="82550"/>
            <a:chOff x="5554493" y="2919637"/>
            <a:chExt cx="577850" cy="82550"/>
          </a:xfrm>
        </p:grpSpPr>
        <p:sp>
          <p:nvSpPr>
            <p:cNvPr id="89" name="object 89"/>
            <p:cNvSpPr/>
            <p:nvPr/>
          </p:nvSpPr>
          <p:spPr>
            <a:xfrm>
              <a:off x="5560843" y="2925987"/>
              <a:ext cx="565150" cy="69850"/>
            </a:xfrm>
            <a:custGeom>
              <a:avLst/>
              <a:gdLst/>
              <a:ahLst/>
              <a:cxnLst/>
              <a:rect l="l" t="t" r="r" b="b"/>
              <a:pathLst>
                <a:path w="565150" h="69850">
                  <a:moveTo>
                    <a:pt x="564795" y="0"/>
                  </a:moveTo>
                  <a:lnTo>
                    <a:pt x="0" y="0"/>
                  </a:lnTo>
                  <a:lnTo>
                    <a:pt x="0" y="69458"/>
                  </a:lnTo>
                  <a:lnTo>
                    <a:pt x="564795" y="69458"/>
                  </a:lnTo>
                  <a:lnTo>
                    <a:pt x="56479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0" name="object 90"/>
            <p:cNvSpPr/>
            <p:nvPr/>
          </p:nvSpPr>
          <p:spPr>
            <a:xfrm>
              <a:off x="5560843" y="2925987"/>
              <a:ext cx="565150" cy="69850"/>
            </a:xfrm>
            <a:custGeom>
              <a:avLst/>
              <a:gdLst/>
              <a:ahLst/>
              <a:cxnLst/>
              <a:rect l="l" t="t" r="r" b="b"/>
              <a:pathLst>
                <a:path w="565150" h="69850">
                  <a:moveTo>
                    <a:pt x="0" y="0"/>
                  </a:moveTo>
                  <a:lnTo>
                    <a:pt x="564795" y="0"/>
                  </a:lnTo>
                  <a:lnTo>
                    <a:pt x="564795" y="69458"/>
                  </a:lnTo>
                  <a:lnTo>
                    <a:pt x="0" y="69458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Read</a:t>
            </a:r>
            <a:r>
              <a:rPr spc="-25" dirty="0"/>
              <a:t> </a:t>
            </a:r>
            <a:r>
              <a:rPr dirty="0"/>
              <a:t>mapping</a:t>
            </a:r>
            <a:r>
              <a:rPr spc="-20" dirty="0"/>
              <a:t> </a:t>
            </a:r>
            <a:r>
              <a:rPr spc="-25" dirty="0"/>
              <a:t>(paired-</a:t>
            </a:r>
            <a:r>
              <a:rPr spc="-20" dirty="0"/>
              <a:t>end)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05019" y="4742090"/>
          <a:ext cx="11967208" cy="2343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4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9050">
                      <a:solidFill>
                        <a:srgbClr val="2F528F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5390057" y="5381244"/>
            <a:ext cx="14033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Genome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4445" y="5007355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24568" y="4952491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Gene2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508260" y="2534169"/>
            <a:ext cx="76200" cy="1291590"/>
          </a:xfrm>
          <a:custGeom>
            <a:avLst/>
            <a:gdLst/>
            <a:ahLst/>
            <a:cxnLst/>
            <a:rect l="l" t="t" r="r" b="b"/>
            <a:pathLst>
              <a:path w="76200" h="1291589">
                <a:moveTo>
                  <a:pt x="34924" y="1215387"/>
                </a:moveTo>
                <a:lnTo>
                  <a:pt x="0" y="1215387"/>
                </a:lnTo>
                <a:lnTo>
                  <a:pt x="38100" y="1291587"/>
                </a:lnTo>
                <a:lnTo>
                  <a:pt x="69850" y="1228087"/>
                </a:lnTo>
                <a:lnTo>
                  <a:pt x="34925" y="1228087"/>
                </a:lnTo>
                <a:lnTo>
                  <a:pt x="34924" y="1215387"/>
                </a:lnTo>
                <a:close/>
              </a:path>
              <a:path w="76200" h="1291589">
                <a:moveTo>
                  <a:pt x="41273" y="0"/>
                </a:moveTo>
                <a:lnTo>
                  <a:pt x="34923" y="0"/>
                </a:lnTo>
                <a:lnTo>
                  <a:pt x="34925" y="1228087"/>
                </a:lnTo>
                <a:lnTo>
                  <a:pt x="41275" y="1228087"/>
                </a:lnTo>
                <a:lnTo>
                  <a:pt x="41273" y="0"/>
                </a:lnTo>
                <a:close/>
              </a:path>
              <a:path w="76200" h="1291589">
                <a:moveTo>
                  <a:pt x="76200" y="1215387"/>
                </a:moveTo>
                <a:lnTo>
                  <a:pt x="41274" y="1215387"/>
                </a:lnTo>
                <a:lnTo>
                  <a:pt x="41275" y="1228087"/>
                </a:lnTo>
                <a:lnTo>
                  <a:pt x="69850" y="1228087"/>
                </a:lnTo>
                <a:lnTo>
                  <a:pt x="76200" y="1215387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789377" y="2906268"/>
            <a:ext cx="176466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Alignment</a:t>
            </a:r>
            <a:endParaRPr sz="3200">
              <a:latin typeface="Times New Roman"/>
              <a:cs typeface="Times New Roman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2238099" y="4336712"/>
            <a:ext cx="1279525" cy="133350"/>
            <a:chOff x="2238099" y="4336712"/>
            <a:chExt cx="1279525" cy="133350"/>
          </a:xfrm>
        </p:grpSpPr>
        <p:sp>
          <p:nvSpPr>
            <p:cNvPr id="10" name="object 10"/>
            <p:cNvSpPr/>
            <p:nvPr/>
          </p:nvSpPr>
          <p:spPr>
            <a:xfrm>
              <a:off x="2244449" y="434306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1" y="0"/>
                  </a:moveTo>
                  <a:lnTo>
                    <a:pt x="0" y="0"/>
                  </a:lnTo>
                  <a:lnTo>
                    <a:pt x="0" y="120030"/>
                  </a:lnTo>
                  <a:lnTo>
                    <a:pt x="474891" y="120030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244449" y="434306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035945" y="434306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30"/>
                  </a:lnTo>
                  <a:lnTo>
                    <a:pt x="474889" y="120030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035945" y="434306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719340" y="4403078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5071094" y="1497831"/>
            <a:ext cx="1279525" cy="133350"/>
            <a:chOff x="5071094" y="1497831"/>
            <a:chExt cx="1279525" cy="133350"/>
          </a:xfrm>
        </p:grpSpPr>
        <p:sp>
          <p:nvSpPr>
            <p:cNvPr id="16" name="object 16"/>
            <p:cNvSpPr/>
            <p:nvPr/>
          </p:nvSpPr>
          <p:spPr>
            <a:xfrm>
              <a:off x="5077444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077444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868939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1" y="120028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868939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552334" y="1564198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1" name="object 21"/>
          <p:cNvGrpSpPr/>
          <p:nvPr/>
        </p:nvGrpSpPr>
        <p:grpSpPr>
          <a:xfrm>
            <a:off x="1282895" y="4567952"/>
            <a:ext cx="1279525" cy="133350"/>
            <a:chOff x="1282895" y="4567952"/>
            <a:chExt cx="1279525" cy="133350"/>
          </a:xfrm>
        </p:grpSpPr>
        <p:sp>
          <p:nvSpPr>
            <p:cNvPr id="22" name="object 22"/>
            <p:cNvSpPr/>
            <p:nvPr/>
          </p:nvSpPr>
          <p:spPr>
            <a:xfrm>
              <a:off x="1289245" y="457430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289245" y="457430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080741" y="457430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080741" y="457430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764135" y="4634317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27"/>
          <p:cNvGrpSpPr/>
          <p:nvPr/>
        </p:nvGrpSpPr>
        <p:grpSpPr>
          <a:xfrm>
            <a:off x="4038583" y="1837029"/>
            <a:ext cx="1279525" cy="133350"/>
            <a:chOff x="4038583" y="1837029"/>
            <a:chExt cx="1279525" cy="133350"/>
          </a:xfrm>
        </p:grpSpPr>
        <p:sp>
          <p:nvSpPr>
            <p:cNvPr id="28" name="object 28"/>
            <p:cNvSpPr/>
            <p:nvPr/>
          </p:nvSpPr>
          <p:spPr>
            <a:xfrm>
              <a:off x="4044933" y="184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4044933" y="184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836427" y="184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836427" y="184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4519823" y="190339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3" name="object 33"/>
          <p:cNvGrpSpPr/>
          <p:nvPr/>
        </p:nvGrpSpPr>
        <p:grpSpPr>
          <a:xfrm>
            <a:off x="1095490" y="4104797"/>
            <a:ext cx="1279525" cy="133350"/>
            <a:chOff x="1095490" y="4104797"/>
            <a:chExt cx="1279525" cy="133350"/>
          </a:xfrm>
        </p:grpSpPr>
        <p:sp>
          <p:nvSpPr>
            <p:cNvPr id="34" name="object 34"/>
            <p:cNvSpPr/>
            <p:nvPr/>
          </p:nvSpPr>
          <p:spPr>
            <a:xfrm>
              <a:off x="1101840" y="411114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101840" y="411114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893336" y="411114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893336" y="411114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1576730" y="4171162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9" name="object 39"/>
          <p:cNvGrpSpPr/>
          <p:nvPr/>
        </p:nvGrpSpPr>
        <p:grpSpPr>
          <a:xfrm>
            <a:off x="2960866" y="1497831"/>
            <a:ext cx="1279525" cy="133350"/>
            <a:chOff x="2960866" y="1497831"/>
            <a:chExt cx="1279525" cy="133350"/>
          </a:xfrm>
        </p:grpSpPr>
        <p:sp>
          <p:nvSpPr>
            <p:cNvPr id="40" name="object 40"/>
            <p:cNvSpPr/>
            <p:nvPr/>
          </p:nvSpPr>
          <p:spPr>
            <a:xfrm>
              <a:off x="2967216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2967216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3758712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3758712" y="15041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3442106" y="1564198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5" name="object 45"/>
          <p:cNvGrpSpPr/>
          <p:nvPr/>
        </p:nvGrpSpPr>
        <p:grpSpPr>
          <a:xfrm>
            <a:off x="5825232" y="1959942"/>
            <a:ext cx="1279525" cy="133350"/>
            <a:chOff x="5825232" y="1959942"/>
            <a:chExt cx="1279525" cy="133350"/>
          </a:xfrm>
        </p:grpSpPr>
        <p:sp>
          <p:nvSpPr>
            <p:cNvPr id="46" name="object 46"/>
            <p:cNvSpPr/>
            <p:nvPr/>
          </p:nvSpPr>
          <p:spPr>
            <a:xfrm>
              <a:off x="5831582" y="196629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5831582" y="196629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6623076" y="196629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6623076" y="196629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6306471" y="2026309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1" name="object 51"/>
          <p:cNvGrpSpPr/>
          <p:nvPr/>
        </p:nvGrpSpPr>
        <p:grpSpPr>
          <a:xfrm>
            <a:off x="7446341" y="1947825"/>
            <a:ext cx="1279525" cy="133350"/>
            <a:chOff x="7446341" y="1947825"/>
            <a:chExt cx="1279525" cy="133350"/>
          </a:xfrm>
        </p:grpSpPr>
        <p:sp>
          <p:nvSpPr>
            <p:cNvPr id="52" name="object 52"/>
            <p:cNvSpPr/>
            <p:nvPr/>
          </p:nvSpPr>
          <p:spPr>
            <a:xfrm>
              <a:off x="7452691" y="195417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7452691" y="195417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8244186" y="195417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1" y="120028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8244186" y="195417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7927582" y="2014192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7" name="object 57"/>
          <p:cNvGrpSpPr/>
          <p:nvPr/>
        </p:nvGrpSpPr>
        <p:grpSpPr>
          <a:xfrm>
            <a:off x="7409788" y="1397731"/>
            <a:ext cx="1279525" cy="133350"/>
            <a:chOff x="7409788" y="1397731"/>
            <a:chExt cx="1279525" cy="133350"/>
          </a:xfrm>
        </p:grpSpPr>
        <p:sp>
          <p:nvSpPr>
            <p:cNvPr id="58" name="object 58"/>
            <p:cNvSpPr/>
            <p:nvPr/>
          </p:nvSpPr>
          <p:spPr>
            <a:xfrm>
              <a:off x="7416138" y="14040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7416138" y="14040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0" name="object 60"/>
            <p:cNvSpPr/>
            <p:nvPr/>
          </p:nvSpPr>
          <p:spPr>
            <a:xfrm>
              <a:off x="8207632" y="14040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8207632" y="140408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7891027" y="1464097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3" name="object 63"/>
          <p:cNvGrpSpPr/>
          <p:nvPr/>
        </p:nvGrpSpPr>
        <p:grpSpPr>
          <a:xfrm>
            <a:off x="6508119" y="1675086"/>
            <a:ext cx="1279525" cy="133350"/>
            <a:chOff x="6508119" y="1675086"/>
            <a:chExt cx="1279525" cy="133350"/>
          </a:xfrm>
        </p:grpSpPr>
        <p:sp>
          <p:nvSpPr>
            <p:cNvPr id="64" name="object 64"/>
            <p:cNvSpPr/>
            <p:nvPr/>
          </p:nvSpPr>
          <p:spPr>
            <a:xfrm>
              <a:off x="6514469" y="168143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6514469" y="168143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66"/>
            <p:cNvSpPr/>
            <p:nvPr/>
          </p:nvSpPr>
          <p:spPr>
            <a:xfrm>
              <a:off x="7305963" y="168143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67"/>
            <p:cNvSpPr/>
            <p:nvPr/>
          </p:nvSpPr>
          <p:spPr>
            <a:xfrm>
              <a:off x="7305963" y="168143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68"/>
            <p:cNvSpPr/>
            <p:nvPr/>
          </p:nvSpPr>
          <p:spPr>
            <a:xfrm>
              <a:off x="6989358" y="174145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9" name="object 69"/>
          <p:cNvGrpSpPr/>
          <p:nvPr/>
        </p:nvGrpSpPr>
        <p:grpSpPr>
          <a:xfrm>
            <a:off x="6952159" y="4520284"/>
            <a:ext cx="1279525" cy="133350"/>
            <a:chOff x="6952159" y="4520284"/>
            <a:chExt cx="1279525" cy="133350"/>
          </a:xfrm>
        </p:grpSpPr>
        <p:sp>
          <p:nvSpPr>
            <p:cNvPr id="70" name="object 70"/>
            <p:cNvSpPr/>
            <p:nvPr/>
          </p:nvSpPr>
          <p:spPr>
            <a:xfrm>
              <a:off x="6958509" y="452663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6958509" y="452663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7750003" y="452663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1" y="120028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7750003" y="452663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7433399" y="4586650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5" name="object 75"/>
          <p:cNvGrpSpPr/>
          <p:nvPr/>
        </p:nvGrpSpPr>
        <p:grpSpPr>
          <a:xfrm>
            <a:off x="7842088" y="4164811"/>
            <a:ext cx="1279525" cy="133350"/>
            <a:chOff x="7842088" y="4164811"/>
            <a:chExt cx="1279525" cy="133350"/>
          </a:xfrm>
        </p:grpSpPr>
        <p:sp>
          <p:nvSpPr>
            <p:cNvPr id="76" name="object 76"/>
            <p:cNvSpPr/>
            <p:nvPr/>
          </p:nvSpPr>
          <p:spPr>
            <a:xfrm>
              <a:off x="7848438" y="417116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7848438" y="417116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8" name="object 78"/>
            <p:cNvSpPr/>
            <p:nvPr/>
          </p:nvSpPr>
          <p:spPr>
            <a:xfrm>
              <a:off x="8639934" y="417116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79"/>
            <p:cNvSpPr/>
            <p:nvPr/>
          </p:nvSpPr>
          <p:spPr>
            <a:xfrm>
              <a:off x="8639934" y="417116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80"/>
            <p:cNvSpPr/>
            <p:nvPr/>
          </p:nvSpPr>
          <p:spPr>
            <a:xfrm>
              <a:off x="8323328" y="4231176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1" name="object 81"/>
          <p:cNvGrpSpPr/>
          <p:nvPr/>
        </p:nvGrpSpPr>
        <p:grpSpPr>
          <a:xfrm>
            <a:off x="8838524" y="4518188"/>
            <a:ext cx="1279525" cy="133350"/>
            <a:chOff x="8838524" y="4518188"/>
            <a:chExt cx="1279525" cy="133350"/>
          </a:xfrm>
        </p:grpSpPr>
        <p:sp>
          <p:nvSpPr>
            <p:cNvPr id="82" name="object 82"/>
            <p:cNvSpPr/>
            <p:nvPr/>
          </p:nvSpPr>
          <p:spPr>
            <a:xfrm>
              <a:off x="8844874" y="45245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3" name="object 83"/>
            <p:cNvSpPr/>
            <p:nvPr/>
          </p:nvSpPr>
          <p:spPr>
            <a:xfrm>
              <a:off x="8844874" y="45245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object 84"/>
            <p:cNvSpPr/>
            <p:nvPr/>
          </p:nvSpPr>
          <p:spPr>
            <a:xfrm>
              <a:off x="9636368" y="45245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object 85"/>
            <p:cNvSpPr/>
            <p:nvPr/>
          </p:nvSpPr>
          <p:spPr>
            <a:xfrm>
              <a:off x="9636368" y="45245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86"/>
            <p:cNvSpPr/>
            <p:nvPr/>
          </p:nvSpPr>
          <p:spPr>
            <a:xfrm>
              <a:off x="9319763" y="458455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7" name="object 87"/>
          <p:cNvGrpSpPr/>
          <p:nvPr/>
        </p:nvGrpSpPr>
        <p:grpSpPr>
          <a:xfrm>
            <a:off x="9867462" y="4279410"/>
            <a:ext cx="1279525" cy="133350"/>
            <a:chOff x="9867462" y="4279410"/>
            <a:chExt cx="1279525" cy="133350"/>
          </a:xfrm>
        </p:grpSpPr>
        <p:sp>
          <p:nvSpPr>
            <p:cNvPr id="88" name="object 88"/>
            <p:cNvSpPr/>
            <p:nvPr/>
          </p:nvSpPr>
          <p:spPr>
            <a:xfrm>
              <a:off x="9873812" y="428576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object 89"/>
            <p:cNvSpPr/>
            <p:nvPr/>
          </p:nvSpPr>
          <p:spPr>
            <a:xfrm>
              <a:off x="9873812" y="428576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0" name="object 90"/>
            <p:cNvSpPr/>
            <p:nvPr/>
          </p:nvSpPr>
          <p:spPr>
            <a:xfrm>
              <a:off x="10665308" y="428576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1" name="object 91"/>
            <p:cNvSpPr/>
            <p:nvPr/>
          </p:nvSpPr>
          <p:spPr>
            <a:xfrm>
              <a:off x="10665308" y="428576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10348703" y="4345777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3" name="object 93"/>
          <p:cNvGrpSpPr/>
          <p:nvPr/>
        </p:nvGrpSpPr>
        <p:grpSpPr>
          <a:xfrm>
            <a:off x="8363634" y="5150007"/>
            <a:ext cx="1279525" cy="133350"/>
            <a:chOff x="8363634" y="5150007"/>
            <a:chExt cx="1279525" cy="133350"/>
          </a:xfrm>
        </p:grpSpPr>
        <p:sp>
          <p:nvSpPr>
            <p:cNvPr id="94" name="object 94"/>
            <p:cNvSpPr/>
            <p:nvPr/>
          </p:nvSpPr>
          <p:spPr>
            <a:xfrm>
              <a:off x="8369984" y="515635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95"/>
            <p:cNvSpPr/>
            <p:nvPr/>
          </p:nvSpPr>
          <p:spPr>
            <a:xfrm>
              <a:off x="8369984" y="515635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96"/>
            <p:cNvSpPr/>
            <p:nvPr/>
          </p:nvSpPr>
          <p:spPr>
            <a:xfrm>
              <a:off x="9161478" y="515635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97"/>
            <p:cNvSpPr/>
            <p:nvPr/>
          </p:nvSpPr>
          <p:spPr>
            <a:xfrm>
              <a:off x="9161478" y="515635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8"/>
            <p:cNvSpPr/>
            <p:nvPr/>
          </p:nvSpPr>
          <p:spPr>
            <a:xfrm>
              <a:off x="8844874" y="521637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9" name="object 99"/>
          <p:cNvGrpSpPr/>
          <p:nvPr/>
        </p:nvGrpSpPr>
        <p:grpSpPr>
          <a:xfrm>
            <a:off x="4906816" y="2288664"/>
            <a:ext cx="1279525" cy="133350"/>
            <a:chOff x="4906816" y="2288664"/>
            <a:chExt cx="1279525" cy="133350"/>
          </a:xfrm>
        </p:grpSpPr>
        <p:sp>
          <p:nvSpPr>
            <p:cNvPr id="100" name="object 100"/>
            <p:cNvSpPr/>
            <p:nvPr/>
          </p:nvSpPr>
          <p:spPr>
            <a:xfrm>
              <a:off x="4913166" y="229501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01"/>
            <p:cNvSpPr/>
            <p:nvPr/>
          </p:nvSpPr>
          <p:spPr>
            <a:xfrm>
              <a:off x="4913166" y="229501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02"/>
            <p:cNvSpPr/>
            <p:nvPr/>
          </p:nvSpPr>
          <p:spPr>
            <a:xfrm>
              <a:off x="5704662" y="229501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03"/>
            <p:cNvSpPr/>
            <p:nvPr/>
          </p:nvSpPr>
          <p:spPr>
            <a:xfrm>
              <a:off x="5704662" y="229501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4"/>
            <p:cNvSpPr/>
            <p:nvPr/>
          </p:nvSpPr>
          <p:spPr>
            <a:xfrm>
              <a:off x="5388056" y="2355030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5" name="object 105"/>
          <p:cNvGrpSpPr/>
          <p:nvPr/>
        </p:nvGrpSpPr>
        <p:grpSpPr>
          <a:xfrm>
            <a:off x="2363665" y="5265187"/>
            <a:ext cx="1279525" cy="279400"/>
            <a:chOff x="2363665" y="5265187"/>
            <a:chExt cx="1279525" cy="279400"/>
          </a:xfrm>
        </p:grpSpPr>
        <p:sp>
          <p:nvSpPr>
            <p:cNvPr id="106" name="object 106"/>
            <p:cNvSpPr/>
            <p:nvPr/>
          </p:nvSpPr>
          <p:spPr>
            <a:xfrm>
              <a:off x="2370015" y="534233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07"/>
            <p:cNvSpPr/>
            <p:nvPr/>
          </p:nvSpPr>
          <p:spPr>
            <a:xfrm>
              <a:off x="2370015" y="534233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08"/>
            <p:cNvSpPr/>
            <p:nvPr/>
          </p:nvSpPr>
          <p:spPr>
            <a:xfrm>
              <a:off x="3161500" y="534234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177914" y="0"/>
                  </a:moveTo>
                  <a:lnTo>
                    <a:pt x="0" y="0"/>
                  </a:lnTo>
                  <a:lnTo>
                    <a:pt x="0" y="120027"/>
                  </a:lnTo>
                  <a:lnTo>
                    <a:pt x="177914" y="120027"/>
                  </a:lnTo>
                  <a:lnTo>
                    <a:pt x="177914" y="0"/>
                  </a:lnTo>
                  <a:close/>
                </a:path>
                <a:path w="474979" h="120650">
                  <a:moveTo>
                    <a:pt x="474891" y="0"/>
                  </a:moveTo>
                  <a:lnTo>
                    <a:pt x="296976" y="0"/>
                  </a:lnTo>
                  <a:lnTo>
                    <a:pt x="296976" y="120027"/>
                  </a:lnTo>
                  <a:lnTo>
                    <a:pt x="474891" y="120027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109"/>
            <p:cNvSpPr/>
            <p:nvPr/>
          </p:nvSpPr>
          <p:spPr>
            <a:xfrm>
              <a:off x="3161511" y="534233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110"/>
            <p:cNvSpPr/>
            <p:nvPr/>
          </p:nvSpPr>
          <p:spPr>
            <a:xfrm>
              <a:off x="3339424" y="5265187"/>
              <a:ext cx="119380" cy="279400"/>
            </a:xfrm>
            <a:custGeom>
              <a:avLst/>
              <a:gdLst/>
              <a:ahLst/>
              <a:cxnLst/>
              <a:rect l="l" t="t" r="r" b="b"/>
              <a:pathLst>
                <a:path w="119379" h="279400">
                  <a:moveTo>
                    <a:pt x="119062" y="0"/>
                  </a:moveTo>
                  <a:lnTo>
                    <a:pt x="0" y="0"/>
                  </a:lnTo>
                  <a:lnTo>
                    <a:pt x="0" y="279399"/>
                  </a:lnTo>
                  <a:lnTo>
                    <a:pt x="119062" y="279399"/>
                  </a:lnTo>
                  <a:lnTo>
                    <a:pt x="11906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1" name="object 111"/>
          <p:cNvSpPr txBox="1"/>
          <p:nvPr/>
        </p:nvSpPr>
        <p:spPr>
          <a:xfrm>
            <a:off x="3326724" y="5239003"/>
            <a:ext cx="144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30" dirty="0">
                <a:solidFill>
                  <a:srgbClr val="FFFFFF"/>
                </a:solidFill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2" name="object 112"/>
          <p:cNvSpPr/>
          <p:nvPr/>
        </p:nvSpPr>
        <p:spPr>
          <a:xfrm>
            <a:off x="2844905" y="5402348"/>
            <a:ext cx="316865" cy="0"/>
          </a:xfrm>
          <a:custGeom>
            <a:avLst/>
            <a:gdLst/>
            <a:ahLst/>
            <a:cxnLst/>
            <a:rect l="l" t="t" r="r" b="b"/>
            <a:pathLst>
              <a:path w="316864">
                <a:moveTo>
                  <a:pt x="0" y="0"/>
                </a:moveTo>
                <a:lnTo>
                  <a:pt x="316606" y="1"/>
                </a:lnTo>
              </a:path>
            </a:pathLst>
          </a:custGeom>
          <a:ln w="635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Quantification</a:t>
            </a:r>
            <a:r>
              <a:rPr spc="-95" dirty="0"/>
              <a:t> </a:t>
            </a:r>
            <a:r>
              <a:rPr dirty="0"/>
              <a:t>of</a:t>
            </a:r>
            <a:r>
              <a:rPr spc="-85" dirty="0"/>
              <a:t> </a:t>
            </a:r>
            <a:r>
              <a:rPr dirty="0"/>
              <a:t>gene</a:t>
            </a:r>
            <a:r>
              <a:rPr spc="-85" dirty="0"/>
              <a:t> </a:t>
            </a:r>
            <a:r>
              <a:rPr dirty="0"/>
              <a:t>expression</a:t>
            </a:r>
            <a:r>
              <a:rPr spc="-90" dirty="0"/>
              <a:t> </a:t>
            </a:r>
            <a:r>
              <a:rPr dirty="0"/>
              <a:t>(raw</a:t>
            </a:r>
            <a:r>
              <a:rPr spc="-100" dirty="0"/>
              <a:t> </a:t>
            </a:r>
            <a:r>
              <a:rPr dirty="0"/>
              <a:t>read</a:t>
            </a:r>
            <a:r>
              <a:rPr spc="-90" dirty="0"/>
              <a:t> </a:t>
            </a:r>
            <a:r>
              <a:rPr spc="-10" dirty="0"/>
              <a:t>count)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0271" y="2061167"/>
          <a:ext cx="11967208" cy="2343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4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9050">
                      <a:solidFill>
                        <a:srgbClr val="2F528F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5011775" y="2616708"/>
            <a:ext cx="14033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Genome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9698" y="2325115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09820" y="2270252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Gene2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223352" y="1655790"/>
            <a:ext cx="1279525" cy="133350"/>
            <a:chOff x="2223352" y="1655790"/>
            <a:chExt cx="1279525" cy="133350"/>
          </a:xfrm>
        </p:grpSpPr>
        <p:sp>
          <p:nvSpPr>
            <p:cNvPr id="8" name="object 8"/>
            <p:cNvSpPr/>
            <p:nvPr/>
          </p:nvSpPr>
          <p:spPr>
            <a:xfrm>
              <a:off x="2229702" y="16621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229702" y="16621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021196" y="16621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21196" y="16621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704591" y="172215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1268148" y="1887029"/>
            <a:ext cx="1279525" cy="133350"/>
            <a:chOff x="1268148" y="1887029"/>
            <a:chExt cx="1279525" cy="133350"/>
          </a:xfrm>
        </p:grpSpPr>
        <p:sp>
          <p:nvSpPr>
            <p:cNvPr id="14" name="object 14"/>
            <p:cNvSpPr/>
            <p:nvPr/>
          </p:nvSpPr>
          <p:spPr>
            <a:xfrm>
              <a:off x="1274498" y="189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274498" y="189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2065992" y="189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065992" y="189337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749388" y="1953394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1080742" y="1423874"/>
            <a:ext cx="1279525" cy="133350"/>
            <a:chOff x="1080742" y="1423874"/>
            <a:chExt cx="1279525" cy="133350"/>
          </a:xfrm>
        </p:grpSpPr>
        <p:sp>
          <p:nvSpPr>
            <p:cNvPr id="20" name="object 20"/>
            <p:cNvSpPr/>
            <p:nvPr/>
          </p:nvSpPr>
          <p:spPr>
            <a:xfrm>
              <a:off x="1087092" y="143022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0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0" y="120028"/>
                  </a:lnTo>
                  <a:lnTo>
                    <a:pt x="4748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087092" y="143022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878587" y="143022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878587" y="143022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561983" y="1490239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5" name="object 25"/>
          <p:cNvGrpSpPr/>
          <p:nvPr/>
        </p:nvGrpSpPr>
        <p:grpSpPr>
          <a:xfrm>
            <a:off x="6937410" y="1839362"/>
            <a:ext cx="1279525" cy="133350"/>
            <a:chOff x="6937410" y="1839362"/>
            <a:chExt cx="1279525" cy="133350"/>
          </a:xfrm>
        </p:grpSpPr>
        <p:sp>
          <p:nvSpPr>
            <p:cNvPr id="26" name="object 26"/>
            <p:cNvSpPr/>
            <p:nvPr/>
          </p:nvSpPr>
          <p:spPr>
            <a:xfrm>
              <a:off x="6943760" y="184571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943760" y="184571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7735256" y="184571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735256" y="184571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7418650" y="1905727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1" name="object 31"/>
          <p:cNvGrpSpPr/>
          <p:nvPr/>
        </p:nvGrpSpPr>
        <p:grpSpPr>
          <a:xfrm>
            <a:off x="7827341" y="1483888"/>
            <a:ext cx="1279525" cy="133350"/>
            <a:chOff x="7827341" y="1483888"/>
            <a:chExt cx="1279525" cy="133350"/>
          </a:xfrm>
        </p:grpSpPr>
        <p:sp>
          <p:nvSpPr>
            <p:cNvPr id="32" name="object 32"/>
            <p:cNvSpPr/>
            <p:nvPr/>
          </p:nvSpPr>
          <p:spPr>
            <a:xfrm>
              <a:off x="7833691" y="14902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7833691" y="14902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8625186" y="14902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8625186" y="149023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8308581" y="155025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7" name="object 37"/>
          <p:cNvGrpSpPr/>
          <p:nvPr/>
        </p:nvGrpSpPr>
        <p:grpSpPr>
          <a:xfrm>
            <a:off x="8823776" y="1837265"/>
            <a:ext cx="1279525" cy="133350"/>
            <a:chOff x="8823776" y="1837265"/>
            <a:chExt cx="1279525" cy="133350"/>
          </a:xfrm>
        </p:grpSpPr>
        <p:sp>
          <p:nvSpPr>
            <p:cNvPr id="38" name="object 38"/>
            <p:cNvSpPr/>
            <p:nvPr/>
          </p:nvSpPr>
          <p:spPr>
            <a:xfrm>
              <a:off x="8830126" y="184361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8830126" y="184361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9621620" y="184361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9621620" y="184361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9305015" y="1903632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3" name="object 43"/>
          <p:cNvGrpSpPr/>
          <p:nvPr/>
        </p:nvGrpSpPr>
        <p:grpSpPr>
          <a:xfrm>
            <a:off x="9852715" y="1598487"/>
            <a:ext cx="1279525" cy="133350"/>
            <a:chOff x="9852715" y="1598487"/>
            <a:chExt cx="1279525" cy="133350"/>
          </a:xfrm>
        </p:grpSpPr>
        <p:sp>
          <p:nvSpPr>
            <p:cNvPr id="44" name="object 44"/>
            <p:cNvSpPr/>
            <p:nvPr/>
          </p:nvSpPr>
          <p:spPr>
            <a:xfrm>
              <a:off x="9859065" y="160483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9859065" y="160483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10650560" y="160483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10650560" y="160483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0333955" y="1664854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49" name="object 49"/>
          <p:cNvGraphicFramePr>
            <a:graphicFrameLocks noGrp="1"/>
          </p:cNvGraphicFramePr>
          <p:nvPr/>
        </p:nvGraphicFramePr>
        <p:xfrm>
          <a:off x="3442866" y="3432611"/>
          <a:ext cx="4138929" cy="9309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79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23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6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31750">
                        <a:lnSpc>
                          <a:spcPts val="3490"/>
                        </a:lnSpc>
                      </a:pPr>
                      <a:r>
                        <a:rPr sz="3200" dirty="0">
                          <a:latin typeface="Times New Roman"/>
                          <a:cs typeface="Times New Roman"/>
                        </a:rPr>
                        <a:t>Expression</a:t>
                      </a:r>
                      <a:r>
                        <a:rPr sz="3200" spc="-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3200" spc="-25" dirty="0">
                          <a:latin typeface="Times New Roman"/>
                          <a:cs typeface="Times New Roman"/>
                        </a:rPr>
                        <a:t>of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0"/>
                        </a:lnSpc>
                      </a:pPr>
                      <a:r>
                        <a:rPr sz="3200" b="1" spc="-10" dirty="0">
                          <a:latin typeface="Times New Roman"/>
                          <a:cs typeface="Times New Roman"/>
                        </a:rPr>
                        <a:t>Gene1</a:t>
                      </a:r>
                      <a:r>
                        <a:rPr sz="3200" spc="-10" dirty="0">
                          <a:latin typeface="Times New Roman"/>
                          <a:cs typeface="Times New Roman"/>
                        </a:rPr>
                        <a:t>: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3490"/>
                        </a:lnSpc>
                      </a:pPr>
                      <a:r>
                        <a:rPr sz="3200" spc="-50" dirty="0">
                          <a:latin typeface="Times New Roman"/>
                          <a:cs typeface="Times New Roman"/>
                        </a:rPr>
                        <a:t>3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31750">
                        <a:lnSpc>
                          <a:spcPts val="3570"/>
                        </a:lnSpc>
                      </a:pPr>
                      <a:r>
                        <a:rPr sz="3200" dirty="0">
                          <a:latin typeface="Times New Roman"/>
                          <a:cs typeface="Times New Roman"/>
                        </a:rPr>
                        <a:t>Expression</a:t>
                      </a:r>
                      <a:r>
                        <a:rPr sz="3200" spc="-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3200" spc="-25" dirty="0">
                          <a:latin typeface="Times New Roman"/>
                          <a:cs typeface="Times New Roman"/>
                        </a:rPr>
                        <a:t>of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70"/>
                        </a:lnSpc>
                      </a:pPr>
                      <a:r>
                        <a:rPr sz="3200" b="1" spc="-10" dirty="0">
                          <a:latin typeface="Times New Roman"/>
                          <a:cs typeface="Times New Roman"/>
                        </a:rPr>
                        <a:t>Gene2</a:t>
                      </a:r>
                      <a:r>
                        <a:rPr sz="3200" spc="-10" dirty="0">
                          <a:latin typeface="Times New Roman"/>
                          <a:cs typeface="Times New Roman"/>
                        </a:rPr>
                        <a:t>: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3570"/>
                        </a:lnSpc>
                      </a:pPr>
                      <a:r>
                        <a:rPr sz="3200" spc="-50" dirty="0">
                          <a:latin typeface="Times New Roman"/>
                          <a:cs typeface="Times New Roman"/>
                        </a:rPr>
                        <a:t>4</a:t>
                      </a: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105" dirty="0"/>
              <a:t> </a:t>
            </a:r>
            <a:r>
              <a:rPr dirty="0"/>
              <a:t>of</a:t>
            </a:r>
            <a:r>
              <a:rPr spc="-90" dirty="0"/>
              <a:t> </a:t>
            </a:r>
            <a:r>
              <a:rPr dirty="0"/>
              <a:t>raw</a:t>
            </a:r>
            <a:r>
              <a:rPr spc="-100" dirty="0"/>
              <a:t> </a:t>
            </a:r>
            <a:r>
              <a:rPr dirty="0"/>
              <a:t>read</a:t>
            </a:r>
            <a:r>
              <a:rPr spc="-90" dirty="0"/>
              <a:t> </a:t>
            </a:r>
            <a:r>
              <a:rPr spc="-10" dirty="0"/>
              <a:t>count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0" y="695451"/>
            <a:ext cx="10424795" cy="2124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1955" indent="-35560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401955" algn="l"/>
              </a:tabLst>
            </a:pPr>
            <a:r>
              <a:rPr sz="2800" dirty="0">
                <a:latin typeface="Times New Roman"/>
                <a:cs typeface="Times New Roman"/>
              </a:rPr>
              <a:t>NOT</a:t>
            </a:r>
            <a:r>
              <a:rPr sz="2800" spc="-10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comparable</a:t>
            </a:r>
            <a:r>
              <a:rPr sz="2800" spc="-6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between</a:t>
            </a:r>
            <a:r>
              <a:rPr sz="2800" spc="-5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different</a:t>
            </a:r>
            <a:r>
              <a:rPr sz="2800" spc="-5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experiments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(library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size</a:t>
            </a:r>
            <a:r>
              <a:rPr sz="2800" spc="-65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matters).</a:t>
            </a:r>
            <a:endParaRPr sz="2800">
              <a:latin typeface="Times New Roman"/>
              <a:cs typeface="Times New Roman"/>
            </a:endParaRPr>
          </a:p>
          <a:p>
            <a:pPr marL="401955" indent="-355600">
              <a:lnSpc>
                <a:spcPct val="100000"/>
              </a:lnSpc>
              <a:spcBef>
                <a:spcPts val="45"/>
              </a:spcBef>
              <a:buAutoNum type="arabicPeriod"/>
              <a:tabLst>
                <a:tab pos="401955" algn="l"/>
              </a:tabLst>
            </a:pPr>
            <a:r>
              <a:rPr sz="2800" dirty="0">
                <a:latin typeface="Times New Roman"/>
                <a:cs typeface="Times New Roman"/>
              </a:rPr>
              <a:t>NOT</a:t>
            </a:r>
            <a:r>
              <a:rPr sz="2800" spc="-9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comparable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between</a:t>
            </a:r>
            <a:r>
              <a:rPr sz="2800" spc="-4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different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genes</a:t>
            </a:r>
            <a:r>
              <a:rPr sz="2800" spc="-5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(gene</a:t>
            </a:r>
            <a:r>
              <a:rPr sz="2800" spc="-5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length</a:t>
            </a:r>
            <a:r>
              <a:rPr sz="2800" spc="-40" dirty="0">
                <a:latin typeface="Times New Roman"/>
                <a:cs typeface="Times New Roman"/>
              </a:rPr>
              <a:t> </a:t>
            </a:r>
            <a:r>
              <a:rPr sz="2800" spc="-10" dirty="0">
                <a:latin typeface="Times New Roman"/>
                <a:cs typeface="Times New Roman"/>
              </a:rPr>
              <a:t>matters).</a:t>
            </a:r>
            <a:endParaRPr sz="2800">
              <a:latin typeface="Times New Roman"/>
              <a:cs typeface="Times New Roman"/>
            </a:endParaRPr>
          </a:p>
          <a:p>
            <a:pPr marL="3286125">
              <a:lnSpc>
                <a:spcPct val="100000"/>
              </a:lnSpc>
              <a:spcBef>
                <a:spcPts val="1530"/>
              </a:spcBef>
            </a:pPr>
            <a:r>
              <a:rPr sz="1800" spc="-20" dirty="0">
                <a:latin typeface="Times New Roman"/>
                <a:cs typeface="Times New Roman"/>
              </a:rPr>
              <a:t>Raw-</a:t>
            </a:r>
            <a:r>
              <a:rPr sz="1800" spc="-10" dirty="0">
                <a:latin typeface="Times New Roman"/>
                <a:cs typeface="Times New Roman"/>
              </a:rPr>
              <a:t>read-</a:t>
            </a:r>
            <a:r>
              <a:rPr sz="1800" dirty="0">
                <a:latin typeface="Times New Roman"/>
                <a:cs typeface="Times New Roman"/>
              </a:rPr>
              <a:t>count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proportional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40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library.size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gene.length,</a:t>
            </a:r>
            <a:endParaRPr sz="1800">
              <a:latin typeface="Times New Roman"/>
              <a:cs typeface="Times New Roman"/>
            </a:endParaRPr>
          </a:p>
          <a:p>
            <a:pPr marL="3286125">
              <a:lnSpc>
                <a:spcPct val="100000"/>
              </a:lnSpc>
              <a:spcBef>
                <a:spcPts val="50"/>
              </a:spcBef>
            </a:pPr>
            <a:r>
              <a:rPr sz="1800" b="1" dirty="0">
                <a:latin typeface="Times New Roman"/>
                <a:cs typeface="Times New Roman"/>
              </a:rPr>
              <a:t>normalization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needed!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80"/>
              </a:spcBef>
              <a:tabLst>
                <a:tab pos="2345690" algn="l"/>
              </a:tabLst>
            </a:pPr>
            <a:r>
              <a:rPr sz="2400" dirty="0">
                <a:latin typeface="Times New Roman"/>
                <a:cs typeface="Times New Roman"/>
              </a:rPr>
              <a:t>Rep1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(library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size</a:t>
            </a:r>
            <a:r>
              <a:rPr sz="2400" dirty="0">
                <a:latin typeface="Times New Roman"/>
                <a:cs typeface="Times New Roman"/>
              </a:rPr>
              <a:t>	=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7)</a:t>
            </a:r>
            <a:endParaRPr sz="2400">
              <a:latin typeface="Times New Roman"/>
              <a:cs typeface="Times New Roman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14518" y="3543297"/>
          <a:ext cx="11967208" cy="2343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4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9050">
                      <a:solidFill>
                        <a:srgbClr val="2F528F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4984507" y="3957828"/>
            <a:ext cx="14033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Genome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73945" y="3809492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34068" y="3751579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Gene2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247599" y="3137919"/>
            <a:ext cx="1279525" cy="133350"/>
            <a:chOff x="2247599" y="3137919"/>
            <a:chExt cx="1279525" cy="133350"/>
          </a:xfrm>
        </p:grpSpPr>
        <p:sp>
          <p:nvSpPr>
            <p:cNvPr id="9" name="object 9"/>
            <p:cNvSpPr/>
            <p:nvPr/>
          </p:nvSpPr>
          <p:spPr>
            <a:xfrm>
              <a:off x="2253949" y="314426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253949" y="314426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45443" y="314426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1" y="120028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045443" y="314426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728838" y="3204286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1292395" y="3369158"/>
            <a:ext cx="1279525" cy="133350"/>
            <a:chOff x="1292395" y="3369158"/>
            <a:chExt cx="1279525" cy="133350"/>
          </a:xfrm>
        </p:grpSpPr>
        <p:sp>
          <p:nvSpPr>
            <p:cNvPr id="15" name="object 15"/>
            <p:cNvSpPr/>
            <p:nvPr/>
          </p:nvSpPr>
          <p:spPr>
            <a:xfrm>
              <a:off x="1298745" y="33755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298745" y="33755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090239" y="33755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090239" y="33755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773634" y="343552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0" name="object 20"/>
          <p:cNvGrpSpPr/>
          <p:nvPr/>
        </p:nvGrpSpPr>
        <p:grpSpPr>
          <a:xfrm>
            <a:off x="1104989" y="2906003"/>
            <a:ext cx="1279525" cy="133350"/>
            <a:chOff x="1104989" y="2906003"/>
            <a:chExt cx="1279525" cy="133350"/>
          </a:xfrm>
        </p:grpSpPr>
        <p:sp>
          <p:nvSpPr>
            <p:cNvPr id="21" name="object 21"/>
            <p:cNvSpPr/>
            <p:nvPr/>
          </p:nvSpPr>
          <p:spPr>
            <a:xfrm>
              <a:off x="1111339" y="291235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0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0" y="120028"/>
                  </a:lnTo>
                  <a:lnTo>
                    <a:pt x="4748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111339" y="291235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902834" y="291235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902834" y="291235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586230" y="2972370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6961657" y="3321491"/>
            <a:ext cx="1279525" cy="133350"/>
            <a:chOff x="6961657" y="3321491"/>
            <a:chExt cx="1279525" cy="133350"/>
          </a:xfrm>
        </p:grpSpPr>
        <p:sp>
          <p:nvSpPr>
            <p:cNvPr id="27" name="object 27"/>
            <p:cNvSpPr/>
            <p:nvPr/>
          </p:nvSpPr>
          <p:spPr>
            <a:xfrm>
              <a:off x="6968007" y="332784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968007" y="332784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759502" y="332784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7759502" y="3327841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442898" y="3387858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2"/>
          <p:cNvGrpSpPr/>
          <p:nvPr/>
        </p:nvGrpSpPr>
        <p:grpSpPr>
          <a:xfrm>
            <a:off x="7851588" y="2966017"/>
            <a:ext cx="1279525" cy="133350"/>
            <a:chOff x="7851588" y="2966017"/>
            <a:chExt cx="1279525" cy="133350"/>
          </a:xfrm>
        </p:grpSpPr>
        <p:sp>
          <p:nvSpPr>
            <p:cNvPr id="33" name="object 33"/>
            <p:cNvSpPr/>
            <p:nvPr/>
          </p:nvSpPr>
          <p:spPr>
            <a:xfrm>
              <a:off x="7857938" y="29723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7857938" y="29723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8649432" y="29723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8649432" y="29723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8332828" y="303238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8" name="object 38"/>
          <p:cNvGrpSpPr/>
          <p:nvPr/>
        </p:nvGrpSpPr>
        <p:grpSpPr>
          <a:xfrm>
            <a:off x="8848022" y="3319396"/>
            <a:ext cx="1279525" cy="133350"/>
            <a:chOff x="8848022" y="3319396"/>
            <a:chExt cx="1279525" cy="133350"/>
          </a:xfrm>
        </p:grpSpPr>
        <p:sp>
          <p:nvSpPr>
            <p:cNvPr id="39" name="object 39"/>
            <p:cNvSpPr/>
            <p:nvPr/>
          </p:nvSpPr>
          <p:spPr>
            <a:xfrm>
              <a:off x="8854372" y="332574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8854372" y="332574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9645867" y="332574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9645867" y="332574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9329262" y="3385761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4" name="object 44"/>
          <p:cNvGrpSpPr/>
          <p:nvPr/>
        </p:nvGrpSpPr>
        <p:grpSpPr>
          <a:xfrm>
            <a:off x="9876963" y="3080617"/>
            <a:ext cx="1279525" cy="133350"/>
            <a:chOff x="9876963" y="3080617"/>
            <a:chExt cx="1279525" cy="133350"/>
          </a:xfrm>
        </p:grpSpPr>
        <p:sp>
          <p:nvSpPr>
            <p:cNvPr id="45" name="object 45"/>
            <p:cNvSpPr/>
            <p:nvPr/>
          </p:nvSpPr>
          <p:spPr>
            <a:xfrm>
              <a:off x="9883313" y="30869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9883313" y="30869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10674808" y="30869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0674808" y="308696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10358202" y="314698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0" name="object 50"/>
          <p:cNvGraphicFramePr>
            <a:graphicFrameLocks noGrp="1"/>
          </p:cNvGraphicFramePr>
          <p:nvPr/>
        </p:nvGraphicFramePr>
        <p:xfrm>
          <a:off x="95521" y="6153428"/>
          <a:ext cx="11967208" cy="2343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4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9050">
                      <a:solidFill>
                        <a:srgbClr val="2F528F"/>
                      </a:solidFill>
                      <a:prstDash val="solid"/>
                    </a:lnT>
                    <a:lnB w="19050">
                      <a:solidFill>
                        <a:srgbClr val="2F528F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2F528F"/>
                      </a:solidFill>
                      <a:prstDash val="solid"/>
                    </a:lnL>
                    <a:lnR w="12700">
                      <a:solidFill>
                        <a:srgbClr val="2F528F"/>
                      </a:solidFill>
                      <a:prstDash val="solid"/>
                    </a:lnR>
                    <a:lnT w="12700">
                      <a:solidFill>
                        <a:srgbClr val="2F528F"/>
                      </a:solidFill>
                      <a:prstDash val="solid"/>
                    </a:lnT>
                    <a:lnB w="12700">
                      <a:solidFill>
                        <a:srgbClr val="2F528F"/>
                      </a:solidFill>
                      <a:prstDash val="soli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1" name="object 51"/>
          <p:cNvSpPr txBox="1"/>
          <p:nvPr/>
        </p:nvSpPr>
        <p:spPr>
          <a:xfrm>
            <a:off x="5019296" y="6356604"/>
            <a:ext cx="14033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latin typeface="Times New Roman"/>
                <a:cs typeface="Times New Roman"/>
              </a:rPr>
              <a:t>Genome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954946" y="6418579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6915070" y="6363715"/>
            <a:ext cx="854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Times New Roman"/>
                <a:cs typeface="Times New Roman"/>
              </a:rPr>
              <a:t>Gene2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54" name="object 54"/>
          <p:cNvGrpSpPr/>
          <p:nvPr/>
        </p:nvGrpSpPr>
        <p:grpSpPr>
          <a:xfrm>
            <a:off x="2605791" y="5839490"/>
            <a:ext cx="1279525" cy="133350"/>
            <a:chOff x="2605791" y="5839490"/>
            <a:chExt cx="1279525" cy="133350"/>
          </a:xfrm>
        </p:grpSpPr>
        <p:sp>
          <p:nvSpPr>
            <p:cNvPr id="55" name="object 55"/>
            <p:cNvSpPr/>
            <p:nvPr/>
          </p:nvSpPr>
          <p:spPr>
            <a:xfrm>
              <a:off x="2612141" y="58458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2612141" y="58458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3403635" y="58458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3403635" y="584584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3087030" y="5905856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0" name="object 60"/>
          <p:cNvGrpSpPr/>
          <p:nvPr/>
        </p:nvGrpSpPr>
        <p:grpSpPr>
          <a:xfrm>
            <a:off x="1273397" y="5979289"/>
            <a:ext cx="1279525" cy="133350"/>
            <a:chOff x="1273397" y="5979289"/>
            <a:chExt cx="1279525" cy="133350"/>
          </a:xfrm>
        </p:grpSpPr>
        <p:sp>
          <p:nvSpPr>
            <p:cNvPr id="61" name="object 61"/>
            <p:cNvSpPr/>
            <p:nvPr/>
          </p:nvSpPr>
          <p:spPr>
            <a:xfrm>
              <a:off x="1279747" y="598563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1279747" y="598563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2071241" y="598563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2071241" y="5985639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1754637" y="604565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6" name="object 66"/>
          <p:cNvGrpSpPr/>
          <p:nvPr/>
        </p:nvGrpSpPr>
        <p:grpSpPr>
          <a:xfrm>
            <a:off x="1085991" y="5516134"/>
            <a:ext cx="1279525" cy="133350"/>
            <a:chOff x="1085991" y="5516134"/>
            <a:chExt cx="1279525" cy="133350"/>
          </a:xfrm>
        </p:grpSpPr>
        <p:sp>
          <p:nvSpPr>
            <p:cNvPr id="67" name="object 67"/>
            <p:cNvSpPr/>
            <p:nvPr/>
          </p:nvSpPr>
          <p:spPr>
            <a:xfrm>
              <a:off x="1092341" y="552248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0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90" y="120029"/>
                  </a:lnTo>
                  <a:lnTo>
                    <a:pt x="4748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68"/>
            <p:cNvSpPr/>
            <p:nvPr/>
          </p:nvSpPr>
          <p:spPr>
            <a:xfrm>
              <a:off x="1092341" y="552248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9" name="object 69"/>
            <p:cNvSpPr/>
            <p:nvPr/>
          </p:nvSpPr>
          <p:spPr>
            <a:xfrm>
              <a:off x="1883836" y="552248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1883836" y="5522484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1567232" y="5582501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2" name="object 72"/>
          <p:cNvGrpSpPr/>
          <p:nvPr/>
        </p:nvGrpSpPr>
        <p:grpSpPr>
          <a:xfrm>
            <a:off x="6942659" y="5931622"/>
            <a:ext cx="1279525" cy="133350"/>
            <a:chOff x="6942659" y="5931622"/>
            <a:chExt cx="1279525" cy="133350"/>
          </a:xfrm>
        </p:grpSpPr>
        <p:sp>
          <p:nvSpPr>
            <p:cNvPr id="73" name="object 73"/>
            <p:cNvSpPr/>
            <p:nvPr/>
          </p:nvSpPr>
          <p:spPr>
            <a:xfrm>
              <a:off x="6949009" y="593797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6949009" y="593797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5" name="object 75"/>
            <p:cNvSpPr/>
            <p:nvPr/>
          </p:nvSpPr>
          <p:spPr>
            <a:xfrm>
              <a:off x="7740503" y="593797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91" y="120029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6"/>
            <p:cNvSpPr/>
            <p:nvPr/>
          </p:nvSpPr>
          <p:spPr>
            <a:xfrm>
              <a:off x="7740503" y="5937972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7423900" y="5997988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8" name="object 78"/>
          <p:cNvGrpSpPr/>
          <p:nvPr/>
        </p:nvGrpSpPr>
        <p:grpSpPr>
          <a:xfrm>
            <a:off x="7119959" y="5576148"/>
            <a:ext cx="1991995" cy="288290"/>
            <a:chOff x="7119959" y="5576148"/>
            <a:chExt cx="1991995" cy="288290"/>
          </a:xfrm>
        </p:grpSpPr>
        <p:sp>
          <p:nvSpPr>
            <p:cNvPr id="79" name="object 79"/>
            <p:cNvSpPr/>
            <p:nvPr/>
          </p:nvSpPr>
          <p:spPr>
            <a:xfrm>
              <a:off x="7838939" y="558249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80"/>
            <p:cNvSpPr/>
            <p:nvPr/>
          </p:nvSpPr>
          <p:spPr>
            <a:xfrm>
              <a:off x="7838939" y="558249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81"/>
            <p:cNvSpPr/>
            <p:nvPr/>
          </p:nvSpPr>
          <p:spPr>
            <a:xfrm>
              <a:off x="8630434" y="558249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2" name="object 82"/>
            <p:cNvSpPr/>
            <p:nvPr/>
          </p:nvSpPr>
          <p:spPr>
            <a:xfrm>
              <a:off x="8630434" y="558249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3" name="object 83"/>
            <p:cNvSpPr/>
            <p:nvPr/>
          </p:nvSpPr>
          <p:spPr>
            <a:xfrm>
              <a:off x="8313829" y="564251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object 84"/>
            <p:cNvSpPr/>
            <p:nvPr/>
          </p:nvSpPr>
          <p:spPr>
            <a:xfrm>
              <a:off x="7126309" y="573790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object 85"/>
            <p:cNvSpPr/>
            <p:nvPr/>
          </p:nvSpPr>
          <p:spPr>
            <a:xfrm>
              <a:off x="7126309" y="573790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86"/>
            <p:cNvSpPr/>
            <p:nvPr/>
          </p:nvSpPr>
          <p:spPr>
            <a:xfrm>
              <a:off x="7917804" y="573790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7917804" y="5737907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88"/>
            <p:cNvSpPr/>
            <p:nvPr/>
          </p:nvSpPr>
          <p:spPr>
            <a:xfrm>
              <a:off x="7601199" y="5797923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9" name="object 89"/>
          <p:cNvGrpSpPr/>
          <p:nvPr/>
        </p:nvGrpSpPr>
        <p:grpSpPr>
          <a:xfrm>
            <a:off x="8829024" y="5929526"/>
            <a:ext cx="1279525" cy="133350"/>
            <a:chOff x="8829024" y="5929526"/>
            <a:chExt cx="1279525" cy="133350"/>
          </a:xfrm>
        </p:grpSpPr>
        <p:sp>
          <p:nvSpPr>
            <p:cNvPr id="90" name="object 90"/>
            <p:cNvSpPr/>
            <p:nvPr/>
          </p:nvSpPr>
          <p:spPr>
            <a:xfrm>
              <a:off x="8835374" y="593587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1" name="object 91"/>
            <p:cNvSpPr/>
            <p:nvPr/>
          </p:nvSpPr>
          <p:spPr>
            <a:xfrm>
              <a:off x="8835374" y="593587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9626869" y="593587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93"/>
            <p:cNvSpPr/>
            <p:nvPr/>
          </p:nvSpPr>
          <p:spPr>
            <a:xfrm>
              <a:off x="9626869" y="5935876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94"/>
            <p:cNvSpPr/>
            <p:nvPr/>
          </p:nvSpPr>
          <p:spPr>
            <a:xfrm>
              <a:off x="9310264" y="5995892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5" name="object 95"/>
          <p:cNvGrpSpPr/>
          <p:nvPr/>
        </p:nvGrpSpPr>
        <p:grpSpPr>
          <a:xfrm>
            <a:off x="9303914" y="5740258"/>
            <a:ext cx="1279525" cy="133350"/>
            <a:chOff x="9303914" y="5740258"/>
            <a:chExt cx="1279525" cy="133350"/>
          </a:xfrm>
        </p:grpSpPr>
        <p:sp>
          <p:nvSpPr>
            <p:cNvPr id="96" name="object 96"/>
            <p:cNvSpPr/>
            <p:nvPr/>
          </p:nvSpPr>
          <p:spPr>
            <a:xfrm>
              <a:off x="9310264" y="57466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97"/>
            <p:cNvSpPr/>
            <p:nvPr/>
          </p:nvSpPr>
          <p:spPr>
            <a:xfrm>
              <a:off x="9310264" y="57466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8"/>
            <p:cNvSpPr/>
            <p:nvPr/>
          </p:nvSpPr>
          <p:spPr>
            <a:xfrm>
              <a:off x="10101759" y="57466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99"/>
            <p:cNvSpPr/>
            <p:nvPr/>
          </p:nvSpPr>
          <p:spPr>
            <a:xfrm>
              <a:off x="10101759" y="5746608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00"/>
            <p:cNvSpPr/>
            <p:nvPr/>
          </p:nvSpPr>
          <p:spPr>
            <a:xfrm>
              <a:off x="9785155" y="5806624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1" name="object 101"/>
          <p:cNvGrpSpPr/>
          <p:nvPr/>
        </p:nvGrpSpPr>
        <p:grpSpPr>
          <a:xfrm>
            <a:off x="2442475" y="5454970"/>
            <a:ext cx="1279525" cy="133350"/>
            <a:chOff x="2442475" y="5454970"/>
            <a:chExt cx="1279525" cy="133350"/>
          </a:xfrm>
        </p:grpSpPr>
        <p:sp>
          <p:nvSpPr>
            <p:cNvPr id="102" name="object 102"/>
            <p:cNvSpPr/>
            <p:nvPr/>
          </p:nvSpPr>
          <p:spPr>
            <a:xfrm>
              <a:off x="2448825" y="546132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03"/>
            <p:cNvSpPr/>
            <p:nvPr/>
          </p:nvSpPr>
          <p:spPr>
            <a:xfrm>
              <a:off x="2448825" y="546132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4"/>
            <p:cNvSpPr/>
            <p:nvPr/>
          </p:nvSpPr>
          <p:spPr>
            <a:xfrm>
              <a:off x="3240319" y="546132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05"/>
            <p:cNvSpPr/>
            <p:nvPr/>
          </p:nvSpPr>
          <p:spPr>
            <a:xfrm>
              <a:off x="3240319" y="546132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06"/>
            <p:cNvSpPr/>
            <p:nvPr/>
          </p:nvSpPr>
          <p:spPr>
            <a:xfrm>
              <a:off x="2923715" y="5521335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7" name="object 107"/>
          <p:cNvGrpSpPr/>
          <p:nvPr/>
        </p:nvGrpSpPr>
        <p:grpSpPr>
          <a:xfrm>
            <a:off x="1032239" y="5722420"/>
            <a:ext cx="1279525" cy="133350"/>
            <a:chOff x="1032239" y="5722420"/>
            <a:chExt cx="1279525" cy="133350"/>
          </a:xfrm>
        </p:grpSpPr>
        <p:sp>
          <p:nvSpPr>
            <p:cNvPr id="108" name="object 108"/>
            <p:cNvSpPr/>
            <p:nvPr/>
          </p:nvSpPr>
          <p:spPr>
            <a:xfrm>
              <a:off x="1038589" y="572877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0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0" y="120028"/>
                  </a:lnTo>
                  <a:lnTo>
                    <a:pt x="4748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109"/>
            <p:cNvSpPr/>
            <p:nvPr/>
          </p:nvSpPr>
          <p:spPr>
            <a:xfrm>
              <a:off x="1038589" y="572877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110"/>
            <p:cNvSpPr/>
            <p:nvPr/>
          </p:nvSpPr>
          <p:spPr>
            <a:xfrm>
              <a:off x="1830084" y="572877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111"/>
            <p:cNvSpPr/>
            <p:nvPr/>
          </p:nvSpPr>
          <p:spPr>
            <a:xfrm>
              <a:off x="1830084" y="572877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12"/>
            <p:cNvSpPr/>
            <p:nvPr/>
          </p:nvSpPr>
          <p:spPr>
            <a:xfrm>
              <a:off x="1513479" y="5788786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3" name="object 113"/>
          <p:cNvGrpSpPr/>
          <p:nvPr/>
        </p:nvGrpSpPr>
        <p:grpSpPr>
          <a:xfrm>
            <a:off x="1163509" y="5197295"/>
            <a:ext cx="1279525" cy="133350"/>
            <a:chOff x="1163509" y="5197295"/>
            <a:chExt cx="1279525" cy="133350"/>
          </a:xfrm>
        </p:grpSpPr>
        <p:sp>
          <p:nvSpPr>
            <p:cNvPr id="114" name="object 114"/>
            <p:cNvSpPr/>
            <p:nvPr/>
          </p:nvSpPr>
          <p:spPr>
            <a:xfrm>
              <a:off x="1169859" y="520364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90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90" y="120028"/>
                  </a:lnTo>
                  <a:lnTo>
                    <a:pt x="47489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115"/>
            <p:cNvSpPr/>
            <p:nvPr/>
          </p:nvSpPr>
          <p:spPr>
            <a:xfrm>
              <a:off x="1169859" y="520364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116"/>
            <p:cNvSpPr/>
            <p:nvPr/>
          </p:nvSpPr>
          <p:spPr>
            <a:xfrm>
              <a:off x="1961354" y="520364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7"/>
            <p:cNvSpPr/>
            <p:nvPr/>
          </p:nvSpPr>
          <p:spPr>
            <a:xfrm>
              <a:off x="1961354" y="5203645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80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118"/>
            <p:cNvSpPr/>
            <p:nvPr/>
          </p:nvSpPr>
          <p:spPr>
            <a:xfrm>
              <a:off x="1644750" y="5263662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4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9" name="object 119"/>
          <p:cNvGrpSpPr/>
          <p:nvPr/>
        </p:nvGrpSpPr>
        <p:grpSpPr>
          <a:xfrm>
            <a:off x="8009890" y="5376083"/>
            <a:ext cx="1279525" cy="133350"/>
            <a:chOff x="8009890" y="5376083"/>
            <a:chExt cx="1279525" cy="133350"/>
          </a:xfrm>
        </p:grpSpPr>
        <p:sp>
          <p:nvSpPr>
            <p:cNvPr id="120" name="object 120"/>
            <p:cNvSpPr/>
            <p:nvPr/>
          </p:nvSpPr>
          <p:spPr>
            <a:xfrm>
              <a:off x="8016240" y="53824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121"/>
            <p:cNvSpPr/>
            <p:nvPr/>
          </p:nvSpPr>
          <p:spPr>
            <a:xfrm>
              <a:off x="8016240" y="53824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122"/>
            <p:cNvSpPr/>
            <p:nvPr/>
          </p:nvSpPr>
          <p:spPr>
            <a:xfrm>
              <a:off x="8807734" y="53824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123"/>
            <p:cNvSpPr/>
            <p:nvPr/>
          </p:nvSpPr>
          <p:spPr>
            <a:xfrm>
              <a:off x="8807734" y="53824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124"/>
            <p:cNvSpPr/>
            <p:nvPr/>
          </p:nvSpPr>
          <p:spPr>
            <a:xfrm>
              <a:off x="8491129" y="5442450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5" name="object 125"/>
          <p:cNvGrpSpPr/>
          <p:nvPr/>
        </p:nvGrpSpPr>
        <p:grpSpPr>
          <a:xfrm>
            <a:off x="10253712" y="5917850"/>
            <a:ext cx="1279525" cy="133350"/>
            <a:chOff x="10253712" y="5917850"/>
            <a:chExt cx="1279525" cy="133350"/>
          </a:xfrm>
        </p:grpSpPr>
        <p:sp>
          <p:nvSpPr>
            <p:cNvPr id="126" name="object 126"/>
            <p:cNvSpPr/>
            <p:nvPr/>
          </p:nvSpPr>
          <p:spPr>
            <a:xfrm>
              <a:off x="10260062" y="592420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127"/>
            <p:cNvSpPr/>
            <p:nvPr/>
          </p:nvSpPr>
          <p:spPr>
            <a:xfrm>
              <a:off x="10260062" y="592420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128"/>
            <p:cNvSpPr/>
            <p:nvPr/>
          </p:nvSpPr>
          <p:spPr>
            <a:xfrm>
              <a:off x="11051556" y="592420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8"/>
                  </a:lnTo>
                  <a:lnTo>
                    <a:pt x="474889" y="120028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129"/>
            <p:cNvSpPr/>
            <p:nvPr/>
          </p:nvSpPr>
          <p:spPr>
            <a:xfrm>
              <a:off x="11051556" y="5924200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130"/>
            <p:cNvSpPr/>
            <p:nvPr/>
          </p:nvSpPr>
          <p:spPr>
            <a:xfrm>
              <a:off x="10734951" y="5984216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1" name="object 131"/>
          <p:cNvGrpSpPr/>
          <p:nvPr/>
        </p:nvGrpSpPr>
        <p:grpSpPr>
          <a:xfrm>
            <a:off x="10035264" y="5490683"/>
            <a:ext cx="1279525" cy="133350"/>
            <a:chOff x="10035264" y="5490683"/>
            <a:chExt cx="1279525" cy="133350"/>
          </a:xfrm>
        </p:grpSpPr>
        <p:sp>
          <p:nvSpPr>
            <p:cNvPr id="132" name="object 132"/>
            <p:cNvSpPr/>
            <p:nvPr/>
          </p:nvSpPr>
          <p:spPr>
            <a:xfrm>
              <a:off x="10041614" y="54970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91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91" y="120029"/>
                  </a:lnTo>
                  <a:lnTo>
                    <a:pt x="474891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133"/>
            <p:cNvSpPr/>
            <p:nvPr/>
          </p:nvSpPr>
          <p:spPr>
            <a:xfrm>
              <a:off x="10041614" y="54970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134"/>
            <p:cNvSpPr/>
            <p:nvPr/>
          </p:nvSpPr>
          <p:spPr>
            <a:xfrm>
              <a:off x="10833109" y="54970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474889" y="0"/>
                  </a:moveTo>
                  <a:lnTo>
                    <a:pt x="0" y="0"/>
                  </a:lnTo>
                  <a:lnTo>
                    <a:pt x="0" y="120029"/>
                  </a:lnTo>
                  <a:lnTo>
                    <a:pt x="474889" y="120029"/>
                  </a:lnTo>
                  <a:lnTo>
                    <a:pt x="47488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135"/>
            <p:cNvSpPr/>
            <p:nvPr/>
          </p:nvSpPr>
          <p:spPr>
            <a:xfrm>
              <a:off x="10833109" y="5497033"/>
              <a:ext cx="474980" cy="120650"/>
            </a:xfrm>
            <a:custGeom>
              <a:avLst/>
              <a:gdLst/>
              <a:ahLst/>
              <a:cxnLst/>
              <a:rect l="l" t="t" r="r" b="b"/>
              <a:pathLst>
                <a:path w="474979" h="120650">
                  <a:moveTo>
                    <a:pt x="0" y="0"/>
                  </a:moveTo>
                  <a:lnTo>
                    <a:pt x="474890" y="0"/>
                  </a:lnTo>
                  <a:lnTo>
                    <a:pt x="474890" y="120029"/>
                  </a:lnTo>
                  <a:lnTo>
                    <a:pt x="0" y="12002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136"/>
            <p:cNvSpPr/>
            <p:nvPr/>
          </p:nvSpPr>
          <p:spPr>
            <a:xfrm>
              <a:off x="10516504" y="5557050"/>
              <a:ext cx="316865" cy="0"/>
            </a:xfrm>
            <a:custGeom>
              <a:avLst/>
              <a:gdLst/>
              <a:ahLst/>
              <a:cxnLst/>
              <a:rect l="l" t="t" r="r" b="b"/>
              <a:pathLst>
                <a:path w="316865">
                  <a:moveTo>
                    <a:pt x="0" y="0"/>
                  </a:moveTo>
                  <a:lnTo>
                    <a:pt x="316606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7" name="object 137"/>
          <p:cNvSpPr txBox="1"/>
          <p:nvPr/>
        </p:nvSpPr>
        <p:spPr>
          <a:xfrm>
            <a:off x="102223" y="4556252"/>
            <a:ext cx="30130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45690" algn="l"/>
              </a:tabLst>
            </a:pPr>
            <a:r>
              <a:rPr sz="2400" dirty="0">
                <a:latin typeface="Times New Roman"/>
                <a:cs typeface="Times New Roman"/>
              </a:rPr>
              <a:t>Rep2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(library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size</a:t>
            </a:r>
            <a:r>
              <a:rPr sz="2400" dirty="0">
                <a:latin typeface="Times New Roman"/>
                <a:cs typeface="Times New Roman"/>
              </a:rPr>
              <a:t>	=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14)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5588"/>
            <a:ext cx="11046461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411210" algn="l"/>
              </a:tabLst>
            </a:pPr>
            <a:r>
              <a:rPr dirty="0"/>
              <a:t>Quantification</a:t>
            </a:r>
            <a:r>
              <a:rPr spc="-90" dirty="0"/>
              <a:t> </a:t>
            </a:r>
            <a:r>
              <a:rPr dirty="0"/>
              <a:t>of</a:t>
            </a:r>
            <a:r>
              <a:rPr spc="-85" dirty="0"/>
              <a:t> </a:t>
            </a:r>
            <a:r>
              <a:rPr dirty="0"/>
              <a:t>gene</a:t>
            </a:r>
            <a:r>
              <a:rPr spc="-85" dirty="0"/>
              <a:t> </a:t>
            </a:r>
            <a:r>
              <a:rPr dirty="0"/>
              <a:t>expression</a:t>
            </a:r>
            <a:r>
              <a:rPr spc="-90" dirty="0"/>
              <a:t> </a:t>
            </a:r>
            <a:r>
              <a:rPr spc="-10" dirty="0"/>
              <a:t>(RPKM</a:t>
            </a:r>
            <a:r>
              <a:rPr lang="en-US" spc="-10" dirty="0"/>
              <a:t> </a:t>
            </a:r>
            <a:r>
              <a:rPr lang="en-US" dirty="0"/>
              <a:t>and </a:t>
            </a:r>
            <a:r>
              <a:rPr spc="-10" dirty="0"/>
              <a:t>FPKM)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25068"/>
            <a:ext cx="1290955" cy="998219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3820"/>
              </a:lnSpc>
              <a:spcBef>
                <a:spcPts val="215"/>
              </a:spcBef>
            </a:pPr>
            <a:r>
              <a:rPr sz="3200" spc="-10" dirty="0">
                <a:latin typeface="Times New Roman"/>
                <a:cs typeface="Times New Roman"/>
              </a:rPr>
              <a:t>RPKM: FPKM: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02739" y="925068"/>
            <a:ext cx="10410825" cy="998219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 indent="45720">
              <a:lnSpc>
                <a:spcPts val="3820"/>
              </a:lnSpc>
              <a:spcBef>
                <a:spcPts val="215"/>
              </a:spcBef>
            </a:pP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Per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Kilobase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Per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million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mapped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(single-end). </a:t>
            </a:r>
            <a:r>
              <a:rPr sz="3200" dirty="0">
                <a:latin typeface="Times New Roman"/>
                <a:cs typeface="Times New Roman"/>
              </a:rPr>
              <a:t>Fragments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Per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Kilobase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Per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million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mapped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(paired-end).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just">
              <a:lnSpc>
                <a:spcPct val="100299"/>
              </a:lnSpc>
              <a:spcBef>
                <a:spcPts val="85"/>
              </a:spcBef>
            </a:pPr>
            <a:r>
              <a:rPr dirty="0"/>
              <a:t>C</a:t>
            </a:r>
            <a:r>
              <a:rPr spc="-30" dirty="0"/>
              <a:t> </a:t>
            </a:r>
            <a:r>
              <a:rPr dirty="0"/>
              <a:t>=</a:t>
            </a:r>
            <a:r>
              <a:rPr spc="740" dirty="0"/>
              <a:t> </a:t>
            </a:r>
            <a:r>
              <a:rPr dirty="0"/>
              <a:t>Number</a:t>
            </a:r>
            <a:r>
              <a:rPr spc="-30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reads</a:t>
            </a:r>
            <a:r>
              <a:rPr spc="745" dirty="0"/>
              <a:t> </a:t>
            </a:r>
            <a:r>
              <a:rPr dirty="0"/>
              <a:t>(fragments)</a:t>
            </a:r>
            <a:r>
              <a:rPr spc="-35" dirty="0"/>
              <a:t> </a:t>
            </a:r>
            <a:r>
              <a:rPr dirty="0"/>
              <a:t>mapped</a:t>
            </a:r>
            <a:r>
              <a:rPr spc="-25" dirty="0"/>
              <a:t> </a:t>
            </a:r>
            <a:r>
              <a:rPr dirty="0"/>
              <a:t>to</a:t>
            </a:r>
            <a:r>
              <a:rPr spc="-30" dirty="0"/>
              <a:t> </a:t>
            </a:r>
            <a:r>
              <a:rPr dirty="0"/>
              <a:t>a</a:t>
            </a:r>
            <a:r>
              <a:rPr spc="-25" dirty="0"/>
              <a:t> </a:t>
            </a:r>
            <a:r>
              <a:rPr spc="-20" dirty="0"/>
              <a:t>gene </a:t>
            </a:r>
            <a:r>
              <a:rPr dirty="0"/>
              <a:t>N</a:t>
            </a:r>
            <a:r>
              <a:rPr spc="-50" dirty="0"/>
              <a:t> </a:t>
            </a:r>
            <a:r>
              <a:rPr dirty="0"/>
              <a:t>=</a:t>
            </a:r>
            <a:r>
              <a:rPr spc="-105" dirty="0"/>
              <a:t> </a:t>
            </a:r>
            <a:r>
              <a:rPr spc="-20" dirty="0"/>
              <a:t>Total</a:t>
            </a:r>
            <a:r>
              <a:rPr spc="-50" dirty="0"/>
              <a:t> </a:t>
            </a:r>
            <a:r>
              <a:rPr dirty="0"/>
              <a:t>number</a:t>
            </a:r>
            <a:r>
              <a:rPr spc="-55" dirty="0"/>
              <a:t> </a:t>
            </a:r>
            <a:r>
              <a:rPr dirty="0"/>
              <a:t>of</a:t>
            </a:r>
            <a:r>
              <a:rPr spc="-50" dirty="0"/>
              <a:t> </a:t>
            </a:r>
            <a:r>
              <a:rPr dirty="0"/>
              <a:t>mapped</a:t>
            </a:r>
            <a:r>
              <a:rPr spc="-45" dirty="0"/>
              <a:t> </a:t>
            </a:r>
            <a:r>
              <a:rPr dirty="0"/>
              <a:t>reads</a:t>
            </a:r>
            <a:r>
              <a:rPr spc="-45" dirty="0"/>
              <a:t> </a:t>
            </a:r>
            <a:r>
              <a:rPr dirty="0"/>
              <a:t>(fragments)</a:t>
            </a:r>
            <a:r>
              <a:rPr spc="-50" dirty="0"/>
              <a:t> </a:t>
            </a:r>
            <a:r>
              <a:rPr dirty="0"/>
              <a:t>in</a:t>
            </a:r>
            <a:r>
              <a:rPr spc="-50" dirty="0"/>
              <a:t> </a:t>
            </a:r>
            <a:r>
              <a:rPr spc="-25" dirty="0"/>
              <a:t>the </a:t>
            </a:r>
            <a:r>
              <a:rPr spc="-10" dirty="0"/>
              <a:t>experiment</a:t>
            </a:r>
          </a:p>
          <a:p>
            <a:pPr marL="12700" algn="just">
              <a:lnSpc>
                <a:spcPts val="3815"/>
              </a:lnSpc>
            </a:pPr>
            <a:r>
              <a:rPr dirty="0"/>
              <a:t>L</a:t>
            </a:r>
            <a:r>
              <a:rPr spc="-135" dirty="0"/>
              <a:t> </a:t>
            </a:r>
            <a:r>
              <a:rPr dirty="0"/>
              <a:t>=</a:t>
            </a:r>
            <a:r>
              <a:rPr spc="780" dirty="0"/>
              <a:t> </a:t>
            </a:r>
            <a:r>
              <a:rPr dirty="0"/>
              <a:t>Exon</a:t>
            </a:r>
            <a:r>
              <a:rPr spc="-5" dirty="0"/>
              <a:t> </a:t>
            </a:r>
            <a:r>
              <a:rPr dirty="0"/>
              <a:t>length</a:t>
            </a:r>
            <a:r>
              <a:rPr spc="-10" dirty="0"/>
              <a:t> </a:t>
            </a:r>
            <a:r>
              <a:rPr dirty="0"/>
              <a:t>in</a:t>
            </a:r>
            <a:r>
              <a:rPr spc="-10" dirty="0"/>
              <a:t> </a:t>
            </a:r>
            <a:r>
              <a:rPr spc="-20" dirty="0"/>
              <a:t>base-</a:t>
            </a:r>
            <a:r>
              <a:rPr dirty="0"/>
              <a:t>pairs</a:t>
            </a:r>
            <a:r>
              <a:rPr spc="-5" dirty="0"/>
              <a:t> </a:t>
            </a:r>
            <a:r>
              <a:rPr dirty="0"/>
              <a:t>for</a:t>
            </a:r>
            <a:r>
              <a:rPr spc="-15" dirty="0"/>
              <a:t> </a:t>
            </a:r>
            <a:r>
              <a:rPr dirty="0"/>
              <a:t>a</a:t>
            </a:r>
            <a:r>
              <a:rPr spc="-5" dirty="0"/>
              <a:t> </a:t>
            </a:r>
            <a:r>
              <a:rPr spc="-20" dirty="0"/>
              <a:t>gene</a:t>
            </a:r>
          </a:p>
          <a:p>
            <a:pPr>
              <a:lnSpc>
                <a:spcPct val="100000"/>
              </a:lnSpc>
              <a:spcBef>
                <a:spcPts val="160"/>
              </a:spcBef>
            </a:pPr>
            <a:endParaRPr spc="-20" dirty="0"/>
          </a:p>
          <a:p>
            <a:pPr marL="1130300">
              <a:lnSpc>
                <a:spcPct val="100000"/>
              </a:lnSpc>
            </a:pPr>
            <a:r>
              <a:rPr dirty="0"/>
              <a:t>RPKM</a:t>
            </a:r>
            <a:r>
              <a:rPr spc="-20" dirty="0"/>
              <a:t> </a:t>
            </a:r>
            <a:r>
              <a:rPr dirty="0"/>
              <a:t>=</a:t>
            </a:r>
            <a:r>
              <a:rPr spc="-25" dirty="0"/>
              <a:t> </a:t>
            </a:r>
            <a:r>
              <a:rPr dirty="0"/>
              <a:t>(10^9</a:t>
            </a:r>
            <a:r>
              <a:rPr spc="-20" dirty="0"/>
              <a:t> </a:t>
            </a:r>
            <a:r>
              <a:rPr dirty="0"/>
              <a:t>*</a:t>
            </a:r>
            <a:r>
              <a:rPr spc="-15" dirty="0"/>
              <a:t> </a:t>
            </a:r>
            <a:r>
              <a:rPr dirty="0"/>
              <a:t>C)</a:t>
            </a:r>
            <a:r>
              <a:rPr spc="-25" dirty="0"/>
              <a:t> </a:t>
            </a:r>
            <a:r>
              <a:rPr dirty="0"/>
              <a:t>/</a:t>
            </a:r>
            <a:r>
              <a:rPr spc="-25" dirty="0"/>
              <a:t> </a:t>
            </a:r>
            <a:r>
              <a:rPr dirty="0"/>
              <a:t>(</a:t>
            </a:r>
            <a:r>
              <a:rPr b="1" dirty="0">
                <a:latin typeface="Times New Roman"/>
                <a:cs typeface="Times New Roman"/>
              </a:rPr>
              <a:t>N</a:t>
            </a:r>
            <a:r>
              <a:rPr b="1" spc="-15" dirty="0">
                <a:latin typeface="Times New Roman"/>
                <a:cs typeface="Times New Roman"/>
              </a:rPr>
              <a:t> </a:t>
            </a:r>
            <a:r>
              <a:rPr b="1" dirty="0">
                <a:latin typeface="Times New Roman"/>
                <a:cs typeface="Times New Roman"/>
              </a:rPr>
              <a:t>*</a:t>
            </a:r>
            <a:r>
              <a:rPr b="1" spc="-20" dirty="0">
                <a:latin typeface="Times New Roman"/>
                <a:cs typeface="Times New Roman"/>
              </a:rPr>
              <a:t> </a:t>
            </a:r>
            <a:r>
              <a:rPr b="1" spc="-25" dirty="0">
                <a:latin typeface="Times New Roman"/>
                <a:cs typeface="Times New Roman"/>
              </a:rPr>
              <a:t>L</a:t>
            </a:r>
            <a:r>
              <a:rPr spc="-25" dirty="0"/>
              <a:t>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95" dirty="0"/>
              <a:t> </a:t>
            </a:r>
            <a:r>
              <a:rPr dirty="0"/>
              <a:t>of</a:t>
            </a:r>
            <a:r>
              <a:rPr spc="-85" dirty="0"/>
              <a:t> </a:t>
            </a:r>
            <a:r>
              <a:rPr dirty="0"/>
              <a:t>RPKM</a:t>
            </a:r>
            <a:r>
              <a:rPr spc="-85" dirty="0"/>
              <a:t> </a:t>
            </a:r>
            <a:r>
              <a:rPr spc="-10" dirty="0"/>
              <a:t>(FPKM)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564164" y="3394673"/>
            <a:ext cx="2237105" cy="79375"/>
            <a:chOff x="2564164" y="3394673"/>
            <a:chExt cx="2237105" cy="79375"/>
          </a:xfrm>
        </p:grpSpPr>
        <p:sp>
          <p:nvSpPr>
            <p:cNvPr id="4" name="object 4"/>
            <p:cNvSpPr/>
            <p:nvPr/>
          </p:nvSpPr>
          <p:spPr>
            <a:xfrm>
              <a:off x="2570514" y="3401023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3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3" y="66239"/>
                  </a:lnTo>
                  <a:lnTo>
                    <a:pt x="2224023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70514" y="3401023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803833" y="3312667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67213" y="2320029"/>
            <a:ext cx="2237105" cy="79375"/>
            <a:chOff x="2167213" y="2320029"/>
            <a:chExt cx="2237105" cy="79375"/>
          </a:xfrm>
        </p:grpSpPr>
        <p:sp>
          <p:nvSpPr>
            <p:cNvPr id="8" name="object 8"/>
            <p:cNvSpPr/>
            <p:nvPr/>
          </p:nvSpPr>
          <p:spPr>
            <a:xfrm>
              <a:off x="2173563" y="23263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4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4" y="66240"/>
                  </a:lnTo>
                  <a:lnTo>
                    <a:pt x="22240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173563" y="23263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417580" y="2227579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508383" y="3638345"/>
            <a:ext cx="2237105" cy="79375"/>
            <a:chOff x="2508383" y="3638345"/>
            <a:chExt cx="2237105" cy="79375"/>
          </a:xfrm>
        </p:grpSpPr>
        <p:sp>
          <p:nvSpPr>
            <p:cNvPr id="12" name="object 12"/>
            <p:cNvSpPr/>
            <p:nvPr/>
          </p:nvSpPr>
          <p:spPr>
            <a:xfrm>
              <a:off x="2514733" y="3644695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5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5" y="66239"/>
                  </a:lnTo>
                  <a:lnTo>
                    <a:pt x="222402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514733" y="3644695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742305" y="3556507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1523928" y="1852414"/>
            <a:ext cx="4344035" cy="2226310"/>
            <a:chOff x="1523928" y="1852414"/>
            <a:chExt cx="4344035" cy="2226310"/>
          </a:xfrm>
        </p:grpSpPr>
        <p:sp>
          <p:nvSpPr>
            <p:cNvPr id="16" name="object 16"/>
            <p:cNvSpPr/>
            <p:nvPr/>
          </p:nvSpPr>
          <p:spPr>
            <a:xfrm>
              <a:off x="1530278" y="1858764"/>
              <a:ext cx="4331335" cy="2213610"/>
            </a:xfrm>
            <a:custGeom>
              <a:avLst/>
              <a:gdLst/>
              <a:ahLst/>
              <a:cxnLst/>
              <a:rect l="l" t="t" r="r" b="b"/>
              <a:pathLst>
                <a:path w="4331335" h="2213610">
                  <a:moveTo>
                    <a:pt x="0" y="1106607"/>
                  </a:moveTo>
                  <a:lnTo>
                    <a:pt x="3548" y="1042717"/>
                  </a:lnTo>
                  <a:lnTo>
                    <a:pt x="14066" y="979782"/>
                  </a:lnTo>
                  <a:lnTo>
                    <a:pt x="31359" y="917897"/>
                  </a:lnTo>
                  <a:lnTo>
                    <a:pt x="55236" y="857163"/>
                  </a:lnTo>
                  <a:lnTo>
                    <a:pt x="85505" y="797678"/>
                  </a:lnTo>
                  <a:lnTo>
                    <a:pt x="121972" y="739539"/>
                  </a:lnTo>
                  <a:lnTo>
                    <a:pt x="164444" y="682845"/>
                  </a:lnTo>
                  <a:lnTo>
                    <a:pt x="212730" y="627696"/>
                  </a:lnTo>
                  <a:lnTo>
                    <a:pt x="266637" y="574188"/>
                  </a:lnTo>
                  <a:lnTo>
                    <a:pt x="295638" y="548081"/>
                  </a:lnTo>
                  <a:lnTo>
                    <a:pt x="325972" y="522421"/>
                  </a:lnTo>
                  <a:lnTo>
                    <a:pt x="357615" y="497221"/>
                  </a:lnTo>
                  <a:lnTo>
                    <a:pt x="390542" y="472493"/>
                  </a:lnTo>
                  <a:lnTo>
                    <a:pt x="424730" y="448249"/>
                  </a:lnTo>
                  <a:lnTo>
                    <a:pt x="460155" y="424502"/>
                  </a:lnTo>
                  <a:lnTo>
                    <a:pt x="496793" y="401264"/>
                  </a:lnTo>
                  <a:lnTo>
                    <a:pt x="534619" y="378548"/>
                  </a:lnTo>
                  <a:lnTo>
                    <a:pt x="573609" y="356365"/>
                  </a:lnTo>
                  <a:lnTo>
                    <a:pt x="613740" y="334727"/>
                  </a:lnTo>
                  <a:lnTo>
                    <a:pt x="654987" y="313648"/>
                  </a:lnTo>
                  <a:lnTo>
                    <a:pt x="697327" y="293140"/>
                  </a:lnTo>
                  <a:lnTo>
                    <a:pt x="740734" y="273214"/>
                  </a:lnTo>
                  <a:lnTo>
                    <a:pt x="785186" y="253883"/>
                  </a:lnTo>
                  <a:lnTo>
                    <a:pt x="830658" y="235159"/>
                  </a:lnTo>
                  <a:lnTo>
                    <a:pt x="877125" y="217056"/>
                  </a:lnTo>
                  <a:lnTo>
                    <a:pt x="924564" y="199584"/>
                  </a:lnTo>
                  <a:lnTo>
                    <a:pt x="972952" y="182757"/>
                  </a:lnTo>
                  <a:lnTo>
                    <a:pt x="1022262" y="166586"/>
                  </a:lnTo>
                  <a:lnTo>
                    <a:pt x="1072473" y="151084"/>
                  </a:lnTo>
                  <a:lnTo>
                    <a:pt x="1123559" y="136263"/>
                  </a:lnTo>
                  <a:lnTo>
                    <a:pt x="1175496" y="122136"/>
                  </a:lnTo>
                  <a:lnTo>
                    <a:pt x="1228261" y="108714"/>
                  </a:lnTo>
                  <a:lnTo>
                    <a:pt x="1281830" y="96011"/>
                  </a:lnTo>
                  <a:lnTo>
                    <a:pt x="1336177" y="84038"/>
                  </a:lnTo>
                  <a:lnTo>
                    <a:pt x="1391280" y="72808"/>
                  </a:lnTo>
                  <a:lnTo>
                    <a:pt x="1447114" y="62333"/>
                  </a:lnTo>
                  <a:lnTo>
                    <a:pt x="1503654" y="52625"/>
                  </a:lnTo>
                  <a:lnTo>
                    <a:pt x="1560878" y="43697"/>
                  </a:lnTo>
                  <a:lnTo>
                    <a:pt x="1618761" y="35560"/>
                  </a:lnTo>
                  <a:lnTo>
                    <a:pt x="1677278" y="28228"/>
                  </a:lnTo>
                  <a:lnTo>
                    <a:pt x="1736407" y="21712"/>
                  </a:lnTo>
                  <a:lnTo>
                    <a:pt x="1796122" y="16026"/>
                  </a:lnTo>
                  <a:lnTo>
                    <a:pt x="1856399" y="11180"/>
                  </a:lnTo>
                  <a:lnTo>
                    <a:pt x="1917215" y="7188"/>
                  </a:lnTo>
                  <a:lnTo>
                    <a:pt x="1978546" y="4061"/>
                  </a:lnTo>
                  <a:lnTo>
                    <a:pt x="2040367" y="1813"/>
                  </a:lnTo>
                  <a:lnTo>
                    <a:pt x="2102654" y="455"/>
                  </a:lnTo>
                  <a:lnTo>
                    <a:pt x="2165384" y="0"/>
                  </a:lnTo>
                  <a:lnTo>
                    <a:pt x="2228113" y="455"/>
                  </a:lnTo>
                  <a:lnTo>
                    <a:pt x="2290400" y="1813"/>
                  </a:lnTo>
                  <a:lnTo>
                    <a:pt x="2352221" y="4061"/>
                  </a:lnTo>
                  <a:lnTo>
                    <a:pt x="2413552" y="7188"/>
                  </a:lnTo>
                  <a:lnTo>
                    <a:pt x="2474368" y="11180"/>
                  </a:lnTo>
                  <a:lnTo>
                    <a:pt x="2534646" y="16026"/>
                  </a:lnTo>
                  <a:lnTo>
                    <a:pt x="2594360" y="21712"/>
                  </a:lnTo>
                  <a:lnTo>
                    <a:pt x="2653489" y="28228"/>
                  </a:lnTo>
                  <a:lnTo>
                    <a:pt x="2712006" y="35560"/>
                  </a:lnTo>
                  <a:lnTo>
                    <a:pt x="2769889" y="43697"/>
                  </a:lnTo>
                  <a:lnTo>
                    <a:pt x="2827113" y="52625"/>
                  </a:lnTo>
                  <a:lnTo>
                    <a:pt x="2883654" y="62333"/>
                  </a:lnTo>
                  <a:lnTo>
                    <a:pt x="2939488" y="72808"/>
                  </a:lnTo>
                  <a:lnTo>
                    <a:pt x="2994590" y="84038"/>
                  </a:lnTo>
                  <a:lnTo>
                    <a:pt x="3048938" y="96011"/>
                  </a:lnTo>
                  <a:lnTo>
                    <a:pt x="3102506" y="108714"/>
                  </a:lnTo>
                  <a:lnTo>
                    <a:pt x="3155271" y="122136"/>
                  </a:lnTo>
                  <a:lnTo>
                    <a:pt x="3207209" y="136263"/>
                  </a:lnTo>
                  <a:lnTo>
                    <a:pt x="3258295" y="151084"/>
                  </a:lnTo>
                  <a:lnTo>
                    <a:pt x="3308505" y="166586"/>
                  </a:lnTo>
                  <a:lnTo>
                    <a:pt x="3357816" y="182757"/>
                  </a:lnTo>
                  <a:lnTo>
                    <a:pt x="3406203" y="199584"/>
                  </a:lnTo>
                  <a:lnTo>
                    <a:pt x="3453643" y="217056"/>
                  </a:lnTo>
                  <a:lnTo>
                    <a:pt x="3500110" y="235159"/>
                  </a:lnTo>
                  <a:lnTo>
                    <a:pt x="3545582" y="253883"/>
                  </a:lnTo>
                  <a:lnTo>
                    <a:pt x="3590033" y="273214"/>
                  </a:lnTo>
                  <a:lnTo>
                    <a:pt x="3633441" y="293140"/>
                  </a:lnTo>
                  <a:lnTo>
                    <a:pt x="3675780" y="313648"/>
                  </a:lnTo>
                  <a:lnTo>
                    <a:pt x="3717027" y="334727"/>
                  </a:lnTo>
                  <a:lnTo>
                    <a:pt x="3757158" y="356365"/>
                  </a:lnTo>
                  <a:lnTo>
                    <a:pt x="3796149" y="378548"/>
                  </a:lnTo>
                  <a:lnTo>
                    <a:pt x="3833975" y="401264"/>
                  </a:lnTo>
                  <a:lnTo>
                    <a:pt x="3870612" y="424502"/>
                  </a:lnTo>
                  <a:lnTo>
                    <a:pt x="3906037" y="448249"/>
                  </a:lnTo>
                  <a:lnTo>
                    <a:pt x="3940226" y="472493"/>
                  </a:lnTo>
                  <a:lnTo>
                    <a:pt x="3973153" y="497221"/>
                  </a:lnTo>
                  <a:lnTo>
                    <a:pt x="4004796" y="522421"/>
                  </a:lnTo>
                  <a:lnTo>
                    <a:pt x="4035130" y="548081"/>
                  </a:lnTo>
                  <a:lnTo>
                    <a:pt x="4064131" y="574188"/>
                  </a:lnTo>
                  <a:lnTo>
                    <a:pt x="4091775" y="600730"/>
                  </a:lnTo>
                  <a:lnTo>
                    <a:pt x="4142895" y="655071"/>
                  </a:lnTo>
                  <a:lnTo>
                    <a:pt x="4188299" y="711005"/>
                  </a:lnTo>
                  <a:lnTo>
                    <a:pt x="4227793" y="768434"/>
                  </a:lnTo>
                  <a:lnTo>
                    <a:pt x="4261184" y="827258"/>
                  </a:lnTo>
                  <a:lnTo>
                    <a:pt x="4288281" y="887380"/>
                  </a:lnTo>
                  <a:lnTo>
                    <a:pt x="4308891" y="948702"/>
                  </a:lnTo>
                  <a:lnTo>
                    <a:pt x="4322820" y="1011124"/>
                  </a:lnTo>
                  <a:lnTo>
                    <a:pt x="4329877" y="1074549"/>
                  </a:lnTo>
                  <a:lnTo>
                    <a:pt x="4330769" y="1106607"/>
                  </a:lnTo>
                  <a:lnTo>
                    <a:pt x="4329877" y="1138664"/>
                  </a:lnTo>
                  <a:lnTo>
                    <a:pt x="4322820" y="1202089"/>
                  </a:lnTo>
                  <a:lnTo>
                    <a:pt x="4308891" y="1264511"/>
                  </a:lnTo>
                  <a:lnTo>
                    <a:pt x="4288281" y="1325833"/>
                  </a:lnTo>
                  <a:lnTo>
                    <a:pt x="4261184" y="1385955"/>
                  </a:lnTo>
                  <a:lnTo>
                    <a:pt x="4227793" y="1444779"/>
                  </a:lnTo>
                  <a:lnTo>
                    <a:pt x="4188299" y="1502208"/>
                  </a:lnTo>
                  <a:lnTo>
                    <a:pt x="4142895" y="1558142"/>
                  </a:lnTo>
                  <a:lnTo>
                    <a:pt x="4091775" y="1612483"/>
                  </a:lnTo>
                  <a:lnTo>
                    <a:pt x="4064131" y="1639025"/>
                  </a:lnTo>
                  <a:lnTo>
                    <a:pt x="4035130" y="1665132"/>
                  </a:lnTo>
                  <a:lnTo>
                    <a:pt x="4004796" y="1690792"/>
                  </a:lnTo>
                  <a:lnTo>
                    <a:pt x="3973153" y="1715992"/>
                  </a:lnTo>
                  <a:lnTo>
                    <a:pt x="3940226" y="1740720"/>
                  </a:lnTo>
                  <a:lnTo>
                    <a:pt x="3906037" y="1764964"/>
                  </a:lnTo>
                  <a:lnTo>
                    <a:pt x="3870612" y="1788711"/>
                  </a:lnTo>
                  <a:lnTo>
                    <a:pt x="3833975" y="1811948"/>
                  </a:lnTo>
                  <a:lnTo>
                    <a:pt x="3796149" y="1834665"/>
                  </a:lnTo>
                  <a:lnTo>
                    <a:pt x="3757158" y="1856848"/>
                  </a:lnTo>
                  <a:lnTo>
                    <a:pt x="3717027" y="1878486"/>
                  </a:lnTo>
                  <a:lnTo>
                    <a:pt x="3675780" y="1899565"/>
                  </a:lnTo>
                  <a:lnTo>
                    <a:pt x="3633441" y="1920073"/>
                  </a:lnTo>
                  <a:lnTo>
                    <a:pt x="3590033" y="1939999"/>
                  </a:lnTo>
                  <a:lnTo>
                    <a:pt x="3545582" y="1959330"/>
                  </a:lnTo>
                  <a:lnTo>
                    <a:pt x="3500110" y="1978054"/>
                  </a:lnTo>
                  <a:lnTo>
                    <a:pt x="3453643" y="1996157"/>
                  </a:lnTo>
                  <a:lnTo>
                    <a:pt x="3406203" y="2013629"/>
                  </a:lnTo>
                  <a:lnTo>
                    <a:pt x="3357816" y="2030456"/>
                  </a:lnTo>
                  <a:lnTo>
                    <a:pt x="3308505" y="2046627"/>
                  </a:lnTo>
                  <a:lnTo>
                    <a:pt x="3258295" y="2062129"/>
                  </a:lnTo>
                  <a:lnTo>
                    <a:pt x="3207209" y="2076950"/>
                  </a:lnTo>
                  <a:lnTo>
                    <a:pt x="3155271" y="2091077"/>
                  </a:lnTo>
                  <a:lnTo>
                    <a:pt x="3102506" y="2104499"/>
                  </a:lnTo>
                  <a:lnTo>
                    <a:pt x="3048938" y="2117202"/>
                  </a:lnTo>
                  <a:lnTo>
                    <a:pt x="2994590" y="2129175"/>
                  </a:lnTo>
                  <a:lnTo>
                    <a:pt x="2939488" y="2140405"/>
                  </a:lnTo>
                  <a:lnTo>
                    <a:pt x="2883654" y="2150880"/>
                  </a:lnTo>
                  <a:lnTo>
                    <a:pt x="2827113" y="2160588"/>
                  </a:lnTo>
                  <a:lnTo>
                    <a:pt x="2769889" y="2169517"/>
                  </a:lnTo>
                  <a:lnTo>
                    <a:pt x="2712006" y="2177653"/>
                  </a:lnTo>
                  <a:lnTo>
                    <a:pt x="2653489" y="2184985"/>
                  </a:lnTo>
                  <a:lnTo>
                    <a:pt x="2594360" y="2191501"/>
                  </a:lnTo>
                  <a:lnTo>
                    <a:pt x="2534646" y="2197187"/>
                  </a:lnTo>
                  <a:lnTo>
                    <a:pt x="2474368" y="2202033"/>
                  </a:lnTo>
                  <a:lnTo>
                    <a:pt x="2413552" y="2206025"/>
                  </a:lnTo>
                  <a:lnTo>
                    <a:pt x="2352221" y="2209152"/>
                  </a:lnTo>
                  <a:lnTo>
                    <a:pt x="2290400" y="2211400"/>
                  </a:lnTo>
                  <a:lnTo>
                    <a:pt x="2228113" y="2212758"/>
                  </a:lnTo>
                  <a:lnTo>
                    <a:pt x="2165384" y="2213214"/>
                  </a:lnTo>
                  <a:lnTo>
                    <a:pt x="2102654" y="2212758"/>
                  </a:lnTo>
                  <a:lnTo>
                    <a:pt x="2040367" y="2211400"/>
                  </a:lnTo>
                  <a:lnTo>
                    <a:pt x="1978546" y="2209152"/>
                  </a:lnTo>
                  <a:lnTo>
                    <a:pt x="1917215" y="2206025"/>
                  </a:lnTo>
                  <a:lnTo>
                    <a:pt x="1856399" y="2202033"/>
                  </a:lnTo>
                  <a:lnTo>
                    <a:pt x="1796122" y="2197187"/>
                  </a:lnTo>
                  <a:lnTo>
                    <a:pt x="1736407" y="2191501"/>
                  </a:lnTo>
                  <a:lnTo>
                    <a:pt x="1677278" y="2184985"/>
                  </a:lnTo>
                  <a:lnTo>
                    <a:pt x="1618761" y="2177653"/>
                  </a:lnTo>
                  <a:lnTo>
                    <a:pt x="1560878" y="2169517"/>
                  </a:lnTo>
                  <a:lnTo>
                    <a:pt x="1503654" y="2160588"/>
                  </a:lnTo>
                  <a:lnTo>
                    <a:pt x="1447114" y="2150880"/>
                  </a:lnTo>
                  <a:lnTo>
                    <a:pt x="1391280" y="2140405"/>
                  </a:lnTo>
                  <a:lnTo>
                    <a:pt x="1336177" y="2129175"/>
                  </a:lnTo>
                  <a:lnTo>
                    <a:pt x="1281830" y="2117202"/>
                  </a:lnTo>
                  <a:lnTo>
                    <a:pt x="1228261" y="2104499"/>
                  </a:lnTo>
                  <a:lnTo>
                    <a:pt x="1175496" y="2091077"/>
                  </a:lnTo>
                  <a:lnTo>
                    <a:pt x="1123559" y="2076950"/>
                  </a:lnTo>
                  <a:lnTo>
                    <a:pt x="1072473" y="2062129"/>
                  </a:lnTo>
                  <a:lnTo>
                    <a:pt x="1022262" y="2046627"/>
                  </a:lnTo>
                  <a:lnTo>
                    <a:pt x="972952" y="2030456"/>
                  </a:lnTo>
                  <a:lnTo>
                    <a:pt x="924564" y="2013629"/>
                  </a:lnTo>
                  <a:lnTo>
                    <a:pt x="877125" y="1996157"/>
                  </a:lnTo>
                  <a:lnTo>
                    <a:pt x="830658" y="1978054"/>
                  </a:lnTo>
                  <a:lnTo>
                    <a:pt x="785186" y="1959330"/>
                  </a:lnTo>
                  <a:lnTo>
                    <a:pt x="740734" y="1939999"/>
                  </a:lnTo>
                  <a:lnTo>
                    <a:pt x="697327" y="1920073"/>
                  </a:lnTo>
                  <a:lnTo>
                    <a:pt x="654987" y="1899565"/>
                  </a:lnTo>
                  <a:lnTo>
                    <a:pt x="613740" y="1878486"/>
                  </a:lnTo>
                  <a:lnTo>
                    <a:pt x="573609" y="1856848"/>
                  </a:lnTo>
                  <a:lnTo>
                    <a:pt x="534619" y="1834665"/>
                  </a:lnTo>
                  <a:lnTo>
                    <a:pt x="496793" y="1811948"/>
                  </a:lnTo>
                  <a:lnTo>
                    <a:pt x="460155" y="1788711"/>
                  </a:lnTo>
                  <a:lnTo>
                    <a:pt x="424730" y="1764964"/>
                  </a:lnTo>
                  <a:lnTo>
                    <a:pt x="390542" y="1740720"/>
                  </a:lnTo>
                  <a:lnTo>
                    <a:pt x="357615" y="1715992"/>
                  </a:lnTo>
                  <a:lnTo>
                    <a:pt x="325972" y="1690792"/>
                  </a:lnTo>
                  <a:lnTo>
                    <a:pt x="295638" y="1665132"/>
                  </a:lnTo>
                  <a:lnTo>
                    <a:pt x="266637" y="1639025"/>
                  </a:lnTo>
                  <a:lnTo>
                    <a:pt x="238993" y="1612483"/>
                  </a:lnTo>
                  <a:lnTo>
                    <a:pt x="187873" y="1558142"/>
                  </a:lnTo>
                  <a:lnTo>
                    <a:pt x="142469" y="1502208"/>
                  </a:lnTo>
                  <a:lnTo>
                    <a:pt x="102975" y="1444779"/>
                  </a:lnTo>
                  <a:lnTo>
                    <a:pt x="69584" y="1385955"/>
                  </a:lnTo>
                  <a:lnTo>
                    <a:pt x="42487" y="1325833"/>
                  </a:lnTo>
                  <a:lnTo>
                    <a:pt x="21877" y="1264511"/>
                  </a:lnTo>
                  <a:lnTo>
                    <a:pt x="7948" y="1202089"/>
                  </a:lnTo>
                  <a:lnTo>
                    <a:pt x="891" y="1138664"/>
                  </a:lnTo>
                  <a:lnTo>
                    <a:pt x="0" y="110660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325963" y="24787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4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4" y="66240"/>
                  </a:lnTo>
                  <a:lnTo>
                    <a:pt x="22240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25963" y="24787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5438976" y="4263845"/>
            <a:ext cx="273685" cy="230504"/>
            <a:chOff x="5438976" y="4263845"/>
            <a:chExt cx="273685" cy="230504"/>
          </a:xfrm>
        </p:grpSpPr>
        <p:sp>
          <p:nvSpPr>
            <p:cNvPr id="20" name="object 20"/>
            <p:cNvSpPr/>
            <p:nvPr/>
          </p:nvSpPr>
          <p:spPr>
            <a:xfrm>
              <a:off x="5445326" y="4270195"/>
              <a:ext cx="260985" cy="217804"/>
            </a:xfrm>
            <a:custGeom>
              <a:avLst/>
              <a:gdLst/>
              <a:ahLst/>
              <a:cxnLst/>
              <a:rect l="l" t="t" r="r" b="b"/>
              <a:pathLst>
                <a:path w="260985" h="217804">
                  <a:moveTo>
                    <a:pt x="260936" y="0"/>
                  </a:moveTo>
                  <a:lnTo>
                    <a:pt x="0" y="0"/>
                  </a:lnTo>
                  <a:lnTo>
                    <a:pt x="0" y="217785"/>
                  </a:lnTo>
                  <a:lnTo>
                    <a:pt x="260936" y="217785"/>
                  </a:lnTo>
                  <a:lnTo>
                    <a:pt x="26093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445326" y="4270195"/>
              <a:ext cx="260985" cy="217804"/>
            </a:xfrm>
            <a:custGeom>
              <a:avLst/>
              <a:gdLst/>
              <a:ahLst/>
              <a:cxnLst/>
              <a:rect l="l" t="t" r="r" b="b"/>
              <a:pathLst>
                <a:path w="260985" h="217804">
                  <a:moveTo>
                    <a:pt x="0" y="0"/>
                  </a:moveTo>
                  <a:lnTo>
                    <a:pt x="260937" y="0"/>
                  </a:lnTo>
                  <a:lnTo>
                    <a:pt x="260937" y="217786"/>
                  </a:lnTo>
                  <a:lnTo>
                    <a:pt x="0" y="217786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2" name="object 22"/>
          <p:cNvGrpSpPr/>
          <p:nvPr/>
        </p:nvGrpSpPr>
        <p:grpSpPr>
          <a:xfrm>
            <a:off x="5438976" y="4633178"/>
            <a:ext cx="273685" cy="230504"/>
            <a:chOff x="5438976" y="4633178"/>
            <a:chExt cx="273685" cy="230504"/>
          </a:xfrm>
        </p:grpSpPr>
        <p:sp>
          <p:nvSpPr>
            <p:cNvPr id="23" name="object 23"/>
            <p:cNvSpPr/>
            <p:nvPr/>
          </p:nvSpPr>
          <p:spPr>
            <a:xfrm>
              <a:off x="5445326" y="4639528"/>
              <a:ext cx="260985" cy="217804"/>
            </a:xfrm>
            <a:custGeom>
              <a:avLst/>
              <a:gdLst/>
              <a:ahLst/>
              <a:cxnLst/>
              <a:rect l="l" t="t" r="r" b="b"/>
              <a:pathLst>
                <a:path w="260985" h="217804">
                  <a:moveTo>
                    <a:pt x="260936" y="0"/>
                  </a:moveTo>
                  <a:lnTo>
                    <a:pt x="0" y="0"/>
                  </a:lnTo>
                  <a:lnTo>
                    <a:pt x="0" y="217785"/>
                  </a:lnTo>
                  <a:lnTo>
                    <a:pt x="260936" y="217785"/>
                  </a:lnTo>
                  <a:lnTo>
                    <a:pt x="260936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445326" y="4639528"/>
              <a:ext cx="260985" cy="217804"/>
            </a:xfrm>
            <a:custGeom>
              <a:avLst/>
              <a:gdLst/>
              <a:ahLst/>
              <a:cxnLst/>
              <a:rect l="l" t="t" r="r" b="b"/>
              <a:pathLst>
                <a:path w="260985" h="217804">
                  <a:moveTo>
                    <a:pt x="0" y="0"/>
                  </a:moveTo>
                  <a:lnTo>
                    <a:pt x="260937" y="0"/>
                  </a:lnTo>
                  <a:lnTo>
                    <a:pt x="260937" y="217786"/>
                  </a:lnTo>
                  <a:lnTo>
                    <a:pt x="0" y="217786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4675620" y="4129532"/>
            <a:ext cx="622935" cy="763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4400"/>
              </a:lnSpc>
              <a:spcBef>
                <a:spcPts val="100"/>
              </a:spcBef>
            </a:pPr>
            <a:r>
              <a:rPr sz="1800" spc="-10" dirty="0">
                <a:latin typeface="Times New Roman"/>
                <a:cs typeface="Times New Roman"/>
              </a:rPr>
              <a:t>Gene1 Gene2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890210" y="4108196"/>
            <a:ext cx="1151255" cy="781685"/>
          </a:xfrm>
          <a:prstGeom prst="rect">
            <a:avLst/>
          </a:prstGeom>
        </p:spPr>
        <p:txBody>
          <a:bodyPr vert="horz" wrap="square" lIns="0" tIns="1162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15"/>
              </a:spcBef>
            </a:pP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baseline="-13888" dirty="0">
                <a:latin typeface="Times New Roman"/>
                <a:cs typeface="Times New Roman"/>
              </a:rPr>
              <a:t>1</a:t>
            </a:r>
            <a:r>
              <a:rPr sz="1800" spc="217" baseline="-13888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(4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6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)</a:t>
            </a:r>
            <a:endParaRPr sz="180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baseline="-13888" dirty="0">
                <a:latin typeface="Times New Roman"/>
                <a:cs typeface="Times New Roman"/>
              </a:rPr>
              <a:t>2</a:t>
            </a:r>
            <a:r>
              <a:rPr sz="1800" spc="217" baseline="-13888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(2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6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)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7232755" y="3445628"/>
            <a:ext cx="2237105" cy="79375"/>
            <a:chOff x="7232755" y="3445628"/>
            <a:chExt cx="2237105" cy="79375"/>
          </a:xfrm>
        </p:grpSpPr>
        <p:sp>
          <p:nvSpPr>
            <p:cNvPr id="28" name="object 28"/>
            <p:cNvSpPr/>
            <p:nvPr/>
          </p:nvSpPr>
          <p:spPr>
            <a:xfrm>
              <a:off x="7239105" y="3451978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6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6" y="66239"/>
                  </a:lnTo>
                  <a:lnTo>
                    <a:pt x="2224026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39105" y="3451978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9459043" y="33492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7931256" y="2359572"/>
            <a:ext cx="434340" cy="58419"/>
            <a:chOff x="7931256" y="2359572"/>
            <a:chExt cx="434340" cy="58419"/>
          </a:xfrm>
        </p:grpSpPr>
        <p:sp>
          <p:nvSpPr>
            <p:cNvPr id="32" name="object 32"/>
            <p:cNvSpPr/>
            <p:nvPr/>
          </p:nvSpPr>
          <p:spPr>
            <a:xfrm>
              <a:off x="7937606" y="23659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7937606" y="23659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8353714" y="22824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7176974" y="3689300"/>
            <a:ext cx="2237105" cy="79375"/>
            <a:chOff x="7176974" y="3689300"/>
            <a:chExt cx="2237105" cy="79375"/>
          </a:xfrm>
        </p:grpSpPr>
        <p:sp>
          <p:nvSpPr>
            <p:cNvPr id="36" name="object 36"/>
            <p:cNvSpPr/>
            <p:nvPr/>
          </p:nvSpPr>
          <p:spPr>
            <a:xfrm>
              <a:off x="7183324" y="3695650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5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5" y="66239"/>
                  </a:lnTo>
                  <a:lnTo>
                    <a:pt x="222402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7183324" y="3695650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9403261" y="3608323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39" name="object 39"/>
          <p:cNvGrpSpPr/>
          <p:nvPr/>
        </p:nvGrpSpPr>
        <p:grpSpPr>
          <a:xfrm>
            <a:off x="6192520" y="1876068"/>
            <a:ext cx="4344035" cy="2226310"/>
            <a:chOff x="6192520" y="1876068"/>
            <a:chExt cx="4344035" cy="2226310"/>
          </a:xfrm>
        </p:grpSpPr>
        <p:sp>
          <p:nvSpPr>
            <p:cNvPr id="40" name="object 40"/>
            <p:cNvSpPr/>
            <p:nvPr/>
          </p:nvSpPr>
          <p:spPr>
            <a:xfrm>
              <a:off x="6198870" y="1882418"/>
              <a:ext cx="4331335" cy="2213610"/>
            </a:xfrm>
            <a:custGeom>
              <a:avLst/>
              <a:gdLst/>
              <a:ahLst/>
              <a:cxnLst/>
              <a:rect l="l" t="t" r="r" b="b"/>
              <a:pathLst>
                <a:path w="4331334" h="2213610">
                  <a:moveTo>
                    <a:pt x="0" y="1106607"/>
                  </a:moveTo>
                  <a:lnTo>
                    <a:pt x="3548" y="1042717"/>
                  </a:lnTo>
                  <a:lnTo>
                    <a:pt x="14066" y="979782"/>
                  </a:lnTo>
                  <a:lnTo>
                    <a:pt x="31359" y="917897"/>
                  </a:lnTo>
                  <a:lnTo>
                    <a:pt x="55236" y="857163"/>
                  </a:lnTo>
                  <a:lnTo>
                    <a:pt x="85505" y="797678"/>
                  </a:lnTo>
                  <a:lnTo>
                    <a:pt x="121972" y="739539"/>
                  </a:lnTo>
                  <a:lnTo>
                    <a:pt x="164444" y="682845"/>
                  </a:lnTo>
                  <a:lnTo>
                    <a:pt x="212730" y="627696"/>
                  </a:lnTo>
                  <a:lnTo>
                    <a:pt x="266637" y="574188"/>
                  </a:lnTo>
                  <a:lnTo>
                    <a:pt x="295638" y="548081"/>
                  </a:lnTo>
                  <a:lnTo>
                    <a:pt x="325972" y="522421"/>
                  </a:lnTo>
                  <a:lnTo>
                    <a:pt x="357615" y="497221"/>
                  </a:lnTo>
                  <a:lnTo>
                    <a:pt x="390542" y="472493"/>
                  </a:lnTo>
                  <a:lnTo>
                    <a:pt x="424730" y="448249"/>
                  </a:lnTo>
                  <a:lnTo>
                    <a:pt x="460155" y="424502"/>
                  </a:lnTo>
                  <a:lnTo>
                    <a:pt x="496793" y="401264"/>
                  </a:lnTo>
                  <a:lnTo>
                    <a:pt x="534619" y="378548"/>
                  </a:lnTo>
                  <a:lnTo>
                    <a:pt x="573609" y="356365"/>
                  </a:lnTo>
                  <a:lnTo>
                    <a:pt x="613740" y="334727"/>
                  </a:lnTo>
                  <a:lnTo>
                    <a:pt x="654987" y="313648"/>
                  </a:lnTo>
                  <a:lnTo>
                    <a:pt x="697327" y="293140"/>
                  </a:lnTo>
                  <a:lnTo>
                    <a:pt x="740734" y="273214"/>
                  </a:lnTo>
                  <a:lnTo>
                    <a:pt x="785186" y="253883"/>
                  </a:lnTo>
                  <a:lnTo>
                    <a:pt x="830658" y="235159"/>
                  </a:lnTo>
                  <a:lnTo>
                    <a:pt x="877125" y="217056"/>
                  </a:lnTo>
                  <a:lnTo>
                    <a:pt x="924564" y="199584"/>
                  </a:lnTo>
                  <a:lnTo>
                    <a:pt x="972952" y="182757"/>
                  </a:lnTo>
                  <a:lnTo>
                    <a:pt x="1022262" y="166586"/>
                  </a:lnTo>
                  <a:lnTo>
                    <a:pt x="1072473" y="151084"/>
                  </a:lnTo>
                  <a:lnTo>
                    <a:pt x="1123559" y="136263"/>
                  </a:lnTo>
                  <a:lnTo>
                    <a:pt x="1175496" y="122136"/>
                  </a:lnTo>
                  <a:lnTo>
                    <a:pt x="1228261" y="108714"/>
                  </a:lnTo>
                  <a:lnTo>
                    <a:pt x="1281830" y="96011"/>
                  </a:lnTo>
                  <a:lnTo>
                    <a:pt x="1336177" y="84038"/>
                  </a:lnTo>
                  <a:lnTo>
                    <a:pt x="1391280" y="72808"/>
                  </a:lnTo>
                  <a:lnTo>
                    <a:pt x="1447114" y="62333"/>
                  </a:lnTo>
                  <a:lnTo>
                    <a:pt x="1503654" y="52625"/>
                  </a:lnTo>
                  <a:lnTo>
                    <a:pt x="1560878" y="43697"/>
                  </a:lnTo>
                  <a:lnTo>
                    <a:pt x="1618761" y="35560"/>
                  </a:lnTo>
                  <a:lnTo>
                    <a:pt x="1677278" y="28228"/>
                  </a:lnTo>
                  <a:lnTo>
                    <a:pt x="1736407" y="21712"/>
                  </a:lnTo>
                  <a:lnTo>
                    <a:pt x="1796122" y="16026"/>
                  </a:lnTo>
                  <a:lnTo>
                    <a:pt x="1856399" y="11180"/>
                  </a:lnTo>
                  <a:lnTo>
                    <a:pt x="1917215" y="7188"/>
                  </a:lnTo>
                  <a:lnTo>
                    <a:pt x="1978546" y="4061"/>
                  </a:lnTo>
                  <a:lnTo>
                    <a:pt x="2040367" y="1813"/>
                  </a:lnTo>
                  <a:lnTo>
                    <a:pt x="2102654" y="455"/>
                  </a:lnTo>
                  <a:lnTo>
                    <a:pt x="2165384" y="0"/>
                  </a:lnTo>
                  <a:lnTo>
                    <a:pt x="2228113" y="455"/>
                  </a:lnTo>
                  <a:lnTo>
                    <a:pt x="2290400" y="1813"/>
                  </a:lnTo>
                  <a:lnTo>
                    <a:pt x="2352221" y="4061"/>
                  </a:lnTo>
                  <a:lnTo>
                    <a:pt x="2413552" y="7188"/>
                  </a:lnTo>
                  <a:lnTo>
                    <a:pt x="2474368" y="11180"/>
                  </a:lnTo>
                  <a:lnTo>
                    <a:pt x="2534646" y="16026"/>
                  </a:lnTo>
                  <a:lnTo>
                    <a:pt x="2594360" y="21712"/>
                  </a:lnTo>
                  <a:lnTo>
                    <a:pt x="2653489" y="28228"/>
                  </a:lnTo>
                  <a:lnTo>
                    <a:pt x="2712006" y="35560"/>
                  </a:lnTo>
                  <a:lnTo>
                    <a:pt x="2769889" y="43697"/>
                  </a:lnTo>
                  <a:lnTo>
                    <a:pt x="2827113" y="52625"/>
                  </a:lnTo>
                  <a:lnTo>
                    <a:pt x="2883654" y="62333"/>
                  </a:lnTo>
                  <a:lnTo>
                    <a:pt x="2939488" y="72808"/>
                  </a:lnTo>
                  <a:lnTo>
                    <a:pt x="2994590" y="84038"/>
                  </a:lnTo>
                  <a:lnTo>
                    <a:pt x="3048938" y="96011"/>
                  </a:lnTo>
                  <a:lnTo>
                    <a:pt x="3102506" y="108714"/>
                  </a:lnTo>
                  <a:lnTo>
                    <a:pt x="3155271" y="122136"/>
                  </a:lnTo>
                  <a:lnTo>
                    <a:pt x="3207209" y="136263"/>
                  </a:lnTo>
                  <a:lnTo>
                    <a:pt x="3258295" y="151084"/>
                  </a:lnTo>
                  <a:lnTo>
                    <a:pt x="3308505" y="166586"/>
                  </a:lnTo>
                  <a:lnTo>
                    <a:pt x="3357816" y="182757"/>
                  </a:lnTo>
                  <a:lnTo>
                    <a:pt x="3406203" y="199584"/>
                  </a:lnTo>
                  <a:lnTo>
                    <a:pt x="3453643" y="217056"/>
                  </a:lnTo>
                  <a:lnTo>
                    <a:pt x="3500110" y="235159"/>
                  </a:lnTo>
                  <a:lnTo>
                    <a:pt x="3545582" y="253883"/>
                  </a:lnTo>
                  <a:lnTo>
                    <a:pt x="3590033" y="273214"/>
                  </a:lnTo>
                  <a:lnTo>
                    <a:pt x="3633441" y="293140"/>
                  </a:lnTo>
                  <a:lnTo>
                    <a:pt x="3675780" y="313648"/>
                  </a:lnTo>
                  <a:lnTo>
                    <a:pt x="3717027" y="334727"/>
                  </a:lnTo>
                  <a:lnTo>
                    <a:pt x="3757158" y="356365"/>
                  </a:lnTo>
                  <a:lnTo>
                    <a:pt x="3796149" y="378548"/>
                  </a:lnTo>
                  <a:lnTo>
                    <a:pt x="3833975" y="401264"/>
                  </a:lnTo>
                  <a:lnTo>
                    <a:pt x="3870612" y="424502"/>
                  </a:lnTo>
                  <a:lnTo>
                    <a:pt x="3906037" y="448249"/>
                  </a:lnTo>
                  <a:lnTo>
                    <a:pt x="3940226" y="472493"/>
                  </a:lnTo>
                  <a:lnTo>
                    <a:pt x="3973153" y="497221"/>
                  </a:lnTo>
                  <a:lnTo>
                    <a:pt x="4004796" y="522421"/>
                  </a:lnTo>
                  <a:lnTo>
                    <a:pt x="4035130" y="548081"/>
                  </a:lnTo>
                  <a:lnTo>
                    <a:pt x="4064131" y="574188"/>
                  </a:lnTo>
                  <a:lnTo>
                    <a:pt x="4091775" y="600730"/>
                  </a:lnTo>
                  <a:lnTo>
                    <a:pt x="4142895" y="655071"/>
                  </a:lnTo>
                  <a:lnTo>
                    <a:pt x="4188299" y="711005"/>
                  </a:lnTo>
                  <a:lnTo>
                    <a:pt x="4227793" y="768434"/>
                  </a:lnTo>
                  <a:lnTo>
                    <a:pt x="4261184" y="827258"/>
                  </a:lnTo>
                  <a:lnTo>
                    <a:pt x="4288281" y="887380"/>
                  </a:lnTo>
                  <a:lnTo>
                    <a:pt x="4308891" y="948702"/>
                  </a:lnTo>
                  <a:lnTo>
                    <a:pt x="4322820" y="1011124"/>
                  </a:lnTo>
                  <a:lnTo>
                    <a:pt x="4329877" y="1074549"/>
                  </a:lnTo>
                  <a:lnTo>
                    <a:pt x="4330769" y="1106607"/>
                  </a:lnTo>
                  <a:lnTo>
                    <a:pt x="4329877" y="1138664"/>
                  </a:lnTo>
                  <a:lnTo>
                    <a:pt x="4322820" y="1202089"/>
                  </a:lnTo>
                  <a:lnTo>
                    <a:pt x="4308891" y="1264511"/>
                  </a:lnTo>
                  <a:lnTo>
                    <a:pt x="4288281" y="1325833"/>
                  </a:lnTo>
                  <a:lnTo>
                    <a:pt x="4261184" y="1385955"/>
                  </a:lnTo>
                  <a:lnTo>
                    <a:pt x="4227793" y="1444779"/>
                  </a:lnTo>
                  <a:lnTo>
                    <a:pt x="4188299" y="1502208"/>
                  </a:lnTo>
                  <a:lnTo>
                    <a:pt x="4142895" y="1558142"/>
                  </a:lnTo>
                  <a:lnTo>
                    <a:pt x="4091775" y="1612483"/>
                  </a:lnTo>
                  <a:lnTo>
                    <a:pt x="4064131" y="1639025"/>
                  </a:lnTo>
                  <a:lnTo>
                    <a:pt x="4035130" y="1665132"/>
                  </a:lnTo>
                  <a:lnTo>
                    <a:pt x="4004796" y="1690792"/>
                  </a:lnTo>
                  <a:lnTo>
                    <a:pt x="3973153" y="1715992"/>
                  </a:lnTo>
                  <a:lnTo>
                    <a:pt x="3940226" y="1740720"/>
                  </a:lnTo>
                  <a:lnTo>
                    <a:pt x="3906037" y="1764964"/>
                  </a:lnTo>
                  <a:lnTo>
                    <a:pt x="3870612" y="1788711"/>
                  </a:lnTo>
                  <a:lnTo>
                    <a:pt x="3833975" y="1811948"/>
                  </a:lnTo>
                  <a:lnTo>
                    <a:pt x="3796149" y="1834665"/>
                  </a:lnTo>
                  <a:lnTo>
                    <a:pt x="3757158" y="1856848"/>
                  </a:lnTo>
                  <a:lnTo>
                    <a:pt x="3717027" y="1878486"/>
                  </a:lnTo>
                  <a:lnTo>
                    <a:pt x="3675780" y="1899565"/>
                  </a:lnTo>
                  <a:lnTo>
                    <a:pt x="3633441" y="1920073"/>
                  </a:lnTo>
                  <a:lnTo>
                    <a:pt x="3590033" y="1939999"/>
                  </a:lnTo>
                  <a:lnTo>
                    <a:pt x="3545582" y="1959330"/>
                  </a:lnTo>
                  <a:lnTo>
                    <a:pt x="3500110" y="1978054"/>
                  </a:lnTo>
                  <a:lnTo>
                    <a:pt x="3453643" y="1996157"/>
                  </a:lnTo>
                  <a:lnTo>
                    <a:pt x="3406203" y="2013629"/>
                  </a:lnTo>
                  <a:lnTo>
                    <a:pt x="3357816" y="2030456"/>
                  </a:lnTo>
                  <a:lnTo>
                    <a:pt x="3308505" y="2046627"/>
                  </a:lnTo>
                  <a:lnTo>
                    <a:pt x="3258295" y="2062129"/>
                  </a:lnTo>
                  <a:lnTo>
                    <a:pt x="3207209" y="2076950"/>
                  </a:lnTo>
                  <a:lnTo>
                    <a:pt x="3155271" y="2091077"/>
                  </a:lnTo>
                  <a:lnTo>
                    <a:pt x="3102506" y="2104499"/>
                  </a:lnTo>
                  <a:lnTo>
                    <a:pt x="3048938" y="2117202"/>
                  </a:lnTo>
                  <a:lnTo>
                    <a:pt x="2994590" y="2129175"/>
                  </a:lnTo>
                  <a:lnTo>
                    <a:pt x="2939488" y="2140405"/>
                  </a:lnTo>
                  <a:lnTo>
                    <a:pt x="2883654" y="2150880"/>
                  </a:lnTo>
                  <a:lnTo>
                    <a:pt x="2827113" y="2160588"/>
                  </a:lnTo>
                  <a:lnTo>
                    <a:pt x="2769889" y="2169517"/>
                  </a:lnTo>
                  <a:lnTo>
                    <a:pt x="2712006" y="2177653"/>
                  </a:lnTo>
                  <a:lnTo>
                    <a:pt x="2653489" y="2184985"/>
                  </a:lnTo>
                  <a:lnTo>
                    <a:pt x="2594360" y="2191501"/>
                  </a:lnTo>
                  <a:lnTo>
                    <a:pt x="2534646" y="2197187"/>
                  </a:lnTo>
                  <a:lnTo>
                    <a:pt x="2474368" y="2202033"/>
                  </a:lnTo>
                  <a:lnTo>
                    <a:pt x="2413552" y="2206025"/>
                  </a:lnTo>
                  <a:lnTo>
                    <a:pt x="2352221" y="2209152"/>
                  </a:lnTo>
                  <a:lnTo>
                    <a:pt x="2290400" y="2211400"/>
                  </a:lnTo>
                  <a:lnTo>
                    <a:pt x="2228113" y="2212758"/>
                  </a:lnTo>
                  <a:lnTo>
                    <a:pt x="2165384" y="2213214"/>
                  </a:lnTo>
                  <a:lnTo>
                    <a:pt x="2102654" y="2212758"/>
                  </a:lnTo>
                  <a:lnTo>
                    <a:pt x="2040367" y="2211400"/>
                  </a:lnTo>
                  <a:lnTo>
                    <a:pt x="1978546" y="2209152"/>
                  </a:lnTo>
                  <a:lnTo>
                    <a:pt x="1917215" y="2206025"/>
                  </a:lnTo>
                  <a:lnTo>
                    <a:pt x="1856399" y="2202033"/>
                  </a:lnTo>
                  <a:lnTo>
                    <a:pt x="1796122" y="2197187"/>
                  </a:lnTo>
                  <a:lnTo>
                    <a:pt x="1736407" y="2191501"/>
                  </a:lnTo>
                  <a:lnTo>
                    <a:pt x="1677278" y="2184985"/>
                  </a:lnTo>
                  <a:lnTo>
                    <a:pt x="1618761" y="2177653"/>
                  </a:lnTo>
                  <a:lnTo>
                    <a:pt x="1560878" y="2169517"/>
                  </a:lnTo>
                  <a:lnTo>
                    <a:pt x="1503654" y="2160588"/>
                  </a:lnTo>
                  <a:lnTo>
                    <a:pt x="1447114" y="2150880"/>
                  </a:lnTo>
                  <a:lnTo>
                    <a:pt x="1391280" y="2140405"/>
                  </a:lnTo>
                  <a:lnTo>
                    <a:pt x="1336177" y="2129175"/>
                  </a:lnTo>
                  <a:lnTo>
                    <a:pt x="1281830" y="2117202"/>
                  </a:lnTo>
                  <a:lnTo>
                    <a:pt x="1228261" y="2104499"/>
                  </a:lnTo>
                  <a:lnTo>
                    <a:pt x="1175496" y="2091077"/>
                  </a:lnTo>
                  <a:lnTo>
                    <a:pt x="1123559" y="2076950"/>
                  </a:lnTo>
                  <a:lnTo>
                    <a:pt x="1072473" y="2062129"/>
                  </a:lnTo>
                  <a:lnTo>
                    <a:pt x="1022262" y="2046627"/>
                  </a:lnTo>
                  <a:lnTo>
                    <a:pt x="972952" y="2030456"/>
                  </a:lnTo>
                  <a:lnTo>
                    <a:pt x="924564" y="2013629"/>
                  </a:lnTo>
                  <a:lnTo>
                    <a:pt x="877125" y="1996157"/>
                  </a:lnTo>
                  <a:lnTo>
                    <a:pt x="830658" y="1978054"/>
                  </a:lnTo>
                  <a:lnTo>
                    <a:pt x="785186" y="1959330"/>
                  </a:lnTo>
                  <a:lnTo>
                    <a:pt x="740734" y="1939999"/>
                  </a:lnTo>
                  <a:lnTo>
                    <a:pt x="697327" y="1920073"/>
                  </a:lnTo>
                  <a:lnTo>
                    <a:pt x="654987" y="1899565"/>
                  </a:lnTo>
                  <a:lnTo>
                    <a:pt x="613740" y="1878486"/>
                  </a:lnTo>
                  <a:lnTo>
                    <a:pt x="573609" y="1856848"/>
                  </a:lnTo>
                  <a:lnTo>
                    <a:pt x="534619" y="1834665"/>
                  </a:lnTo>
                  <a:lnTo>
                    <a:pt x="496793" y="1811948"/>
                  </a:lnTo>
                  <a:lnTo>
                    <a:pt x="460155" y="1788711"/>
                  </a:lnTo>
                  <a:lnTo>
                    <a:pt x="424730" y="1764964"/>
                  </a:lnTo>
                  <a:lnTo>
                    <a:pt x="390542" y="1740720"/>
                  </a:lnTo>
                  <a:lnTo>
                    <a:pt x="357615" y="1715992"/>
                  </a:lnTo>
                  <a:lnTo>
                    <a:pt x="325972" y="1690792"/>
                  </a:lnTo>
                  <a:lnTo>
                    <a:pt x="295638" y="1665132"/>
                  </a:lnTo>
                  <a:lnTo>
                    <a:pt x="266637" y="1639025"/>
                  </a:lnTo>
                  <a:lnTo>
                    <a:pt x="238993" y="1612483"/>
                  </a:lnTo>
                  <a:lnTo>
                    <a:pt x="187873" y="1558142"/>
                  </a:lnTo>
                  <a:lnTo>
                    <a:pt x="142469" y="1502208"/>
                  </a:lnTo>
                  <a:lnTo>
                    <a:pt x="102975" y="1444779"/>
                  </a:lnTo>
                  <a:lnTo>
                    <a:pt x="69584" y="1385955"/>
                  </a:lnTo>
                  <a:lnTo>
                    <a:pt x="42487" y="1325833"/>
                  </a:lnTo>
                  <a:lnTo>
                    <a:pt x="21877" y="1264511"/>
                  </a:lnTo>
                  <a:lnTo>
                    <a:pt x="7948" y="1202089"/>
                  </a:lnTo>
                  <a:lnTo>
                    <a:pt x="891" y="1138664"/>
                  </a:lnTo>
                  <a:lnTo>
                    <a:pt x="0" y="110660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8090006" y="25183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8090006" y="25183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8506114" y="24348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44" name="object 44"/>
          <p:cNvGrpSpPr/>
          <p:nvPr/>
        </p:nvGrpSpPr>
        <p:grpSpPr>
          <a:xfrm>
            <a:off x="8236056" y="2664372"/>
            <a:ext cx="434340" cy="58419"/>
            <a:chOff x="8236056" y="2664372"/>
            <a:chExt cx="434340" cy="58419"/>
          </a:xfrm>
        </p:grpSpPr>
        <p:sp>
          <p:nvSpPr>
            <p:cNvPr id="45" name="object 45"/>
            <p:cNvSpPr/>
            <p:nvPr/>
          </p:nvSpPr>
          <p:spPr>
            <a:xfrm>
              <a:off x="8242406" y="26707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8242406" y="26707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7"/>
          <p:cNvSpPr txBox="1"/>
          <p:nvPr/>
        </p:nvSpPr>
        <p:spPr>
          <a:xfrm>
            <a:off x="8658514" y="25872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8388456" y="2816772"/>
            <a:ext cx="434340" cy="58419"/>
            <a:chOff x="8388456" y="2816772"/>
            <a:chExt cx="434340" cy="58419"/>
          </a:xfrm>
        </p:grpSpPr>
        <p:sp>
          <p:nvSpPr>
            <p:cNvPr id="49" name="object 49"/>
            <p:cNvSpPr/>
            <p:nvPr/>
          </p:nvSpPr>
          <p:spPr>
            <a:xfrm>
              <a:off x="8394806" y="28231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8394806" y="282312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 txBox="1"/>
          <p:nvPr/>
        </p:nvSpPr>
        <p:spPr>
          <a:xfrm>
            <a:off x="8810914" y="27396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569980" y="2379979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53" name="object 53"/>
          <p:cNvGrpSpPr/>
          <p:nvPr/>
        </p:nvGrpSpPr>
        <p:grpSpPr>
          <a:xfrm>
            <a:off x="2472013" y="2624829"/>
            <a:ext cx="2237105" cy="79375"/>
            <a:chOff x="2472013" y="2624829"/>
            <a:chExt cx="2237105" cy="79375"/>
          </a:xfrm>
        </p:grpSpPr>
        <p:sp>
          <p:nvSpPr>
            <p:cNvPr id="54" name="object 54"/>
            <p:cNvSpPr/>
            <p:nvPr/>
          </p:nvSpPr>
          <p:spPr>
            <a:xfrm>
              <a:off x="2478363" y="26311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4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4" y="66240"/>
                  </a:lnTo>
                  <a:lnTo>
                    <a:pt x="22240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2478363" y="26311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6" name="object 56"/>
          <p:cNvSpPr txBox="1"/>
          <p:nvPr/>
        </p:nvSpPr>
        <p:spPr>
          <a:xfrm>
            <a:off x="4722380" y="2532379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57" name="object 57"/>
          <p:cNvGrpSpPr/>
          <p:nvPr/>
        </p:nvGrpSpPr>
        <p:grpSpPr>
          <a:xfrm>
            <a:off x="2624413" y="2777229"/>
            <a:ext cx="2237105" cy="79375"/>
            <a:chOff x="2624413" y="2777229"/>
            <a:chExt cx="2237105" cy="79375"/>
          </a:xfrm>
        </p:grpSpPr>
        <p:sp>
          <p:nvSpPr>
            <p:cNvPr id="58" name="object 58"/>
            <p:cNvSpPr/>
            <p:nvPr/>
          </p:nvSpPr>
          <p:spPr>
            <a:xfrm>
              <a:off x="2630763" y="27835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4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4" y="66240"/>
                  </a:lnTo>
                  <a:lnTo>
                    <a:pt x="22240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2630763" y="278357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0" name="object 60"/>
          <p:cNvSpPr txBox="1"/>
          <p:nvPr/>
        </p:nvSpPr>
        <p:spPr>
          <a:xfrm>
            <a:off x="4874780" y="2684779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31190"/>
          </a:xfrm>
          <a:custGeom>
            <a:avLst/>
            <a:gdLst/>
            <a:ahLst/>
            <a:cxnLst/>
            <a:rect l="l" t="t" r="r" b="b"/>
            <a:pathLst>
              <a:path w="12192000" h="631190">
                <a:moveTo>
                  <a:pt x="12192000" y="0"/>
                </a:moveTo>
                <a:lnTo>
                  <a:pt x="0" y="0"/>
                </a:lnTo>
                <a:lnTo>
                  <a:pt x="0" y="630621"/>
                </a:lnTo>
                <a:lnTo>
                  <a:pt x="12192000" y="630621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Probing</a:t>
            </a:r>
            <a:r>
              <a:rPr spc="-80" dirty="0"/>
              <a:t> </a:t>
            </a:r>
            <a:r>
              <a:rPr dirty="0"/>
              <a:t>cells</a:t>
            </a:r>
            <a:r>
              <a:rPr spc="-65" dirty="0"/>
              <a:t> </a:t>
            </a:r>
            <a:r>
              <a:rPr dirty="0"/>
              <a:t>with</a:t>
            </a:r>
            <a:r>
              <a:rPr spc="-70" dirty="0"/>
              <a:t> </a:t>
            </a:r>
            <a:r>
              <a:rPr dirty="0"/>
              <a:t>sequencing</a:t>
            </a:r>
            <a:r>
              <a:rPr spc="-65" dirty="0"/>
              <a:t> </a:t>
            </a:r>
            <a:r>
              <a:rPr spc="-10" dirty="0"/>
              <a:t>technologies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8786" y="1395852"/>
            <a:ext cx="8676793" cy="470096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844478" y="2911347"/>
            <a:ext cx="36893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75" dirty="0">
                <a:latin typeface="Arial"/>
                <a:cs typeface="Arial"/>
              </a:rPr>
              <a:t>Hi-</a:t>
            </a:r>
            <a:r>
              <a:rPr sz="1600" spc="-350" dirty="0">
                <a:latin typeface="Arial"/>
                <a:cs typeface="Arial"/>
              </a:rPr>
              <a:t>C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32301" y="2826003"/>
            <a:ext cx="910590" cy="51054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sz="1600" spc="-229" dirty="0">
                <a:latin typeface="Arial"/>
                <a:cs typeface="Arial"/>
              </a:rPr>
              <a:t>ATAC-</a:t>
            </a:r>
            <a:r>
              <a:rPr sz="1600" spc="-25" dirty="0">
                <a:latin typeface="Arial"/>
                <a:cs typeface="Arial"/>
              </a:rPr>
              <a:t>seq </a:t>
            </a:r>
            <a:r>
              <a:rPr sz="1600" spc="-130" dirty="0">
                <a:latin typeface="Arial"/>
                <a:cs typeface="Arial"/>
              </a:rPr>
              <a:t>DNase-</a:t>
            </a:r>
            <a:r>
              <a:rPr sz="1600" spc="-110" dirty="0">
                <a:latin typeface="Arial"/>
                <a:cs typeface="Arial"/>
              </a:rPr>
              <a:t>seq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144729" y="3078988"/>
            <a:ext cx="104013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5" dirty="0">
                <a:latin typeface="Arial"/>
                <a:cs typeface="Arial"/>
              </a:rPr>
              <a:t>Bisulfite-</a:t>
            </a:r>
            <a:r>
              <a:rPr sz="1600" spc="-75" dirty="0">
                <a:latin typeface="Arial"/>
                <a:cs typeface="Arial"/>
              </a:rPr>
              <a:t>seq</a:t>
            </a:r>
            <a:endParaRPr sz="16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5666" y="3088132"/>
            <a:ext cx="74231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0" dirty="0">
                <a:latin typeface="Arial"/>
                <a:cs typeface="Arial"/>
              </a:rPr>
              <a:t>Chip-</a:t>
            </a:r>
            <a:r>
              <a:rPr sz="1600" spc="-85" dirty="0">
                <a:latin typeface="Arial"/>
                <a:cs typeface="Arial"/>
              </a:rPr>
              <a:t>seq</a:t>
            </a:r>
            <a:endParaRPr sz="1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96200" y="3456940"/>
            <a:ext cx="82814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60" dirty="0">
                <a:solidFill>
                  <a:schemeClr val="bg1"/>
                </a:solidFill>
                <a:latin typeface="Arial"/>
                <a:cs typeface="Arial"/>
              </a:rPr>
              <a:t>RNAseq</a:t>
            </a:r>
            <a:endParaRPr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6770" y="3411220"/>
            <a:ext cx="71882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95" dirty="0">
                <a:latin typeface="Arial"/>
                <a:cs typeface="Arial"/>
              </a:rPr>
              <a:t>CLIP-</a:t>
            </a:r>
            <a:r>
              <a:rPr sz="1600" spc="-80" dirty="0">
                <a:latin typeface="Arial"/>
                <a:cs typeface="Arial"/>
              </a:rPr>
              <a:t>seq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Isoform</a:t>
            </a:r>
            <a:r>
              <a:rPr spc="-105" dirty="0"/>
              <a:t> </a:t>
            </a:r>
            <a:r>
              <a:rPr spc="-10" dirty="0"/>
              <a:t>matters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324134" y="2285963"/>
            <a:ext cx="2237105" cy="79375"/>
            <a:chOff x="2324134" y="2285963"/>
            <a:chExt cx="2237105" cy="79375"/>
          </a:xfrm>
        </p:grpSpPr>
        <p:sp>
          <p:nvSpPr>
            <p:cNvPr id="4" name="object 4"/>
            <p:cNvSpPr/>
            <p:nvPr/>
          </p:nvSpPr>
          <p:spPr>
            <a:xfrm>
              <a:off x="2330484" y="2292313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4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4" y="66239"/>
                  </a:lnTo>
                  <a:lnTo>
                    <a:pt x="2224024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330484" y="2292313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63803" y="2206244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927183" y="1211319"/>
            <a:ext cx="2237105" cy="79375"/>
            <a:chOff x="1927183" y="1211319"/>
            <a:chExt cx="2237105" cy="79375"/>
          </a:xfrm>
        </p:grpSpPr>
        <p:sp>
          <p:nvSpPr>
            <p:cNvPr id="8" name="object 8"/>
            <p:cNvSpPr/>
            <p:nvPr/>
          </p:nvSpPr>
          <p:spPr>
            <a:xfrm>
              <a:off x="1933533" y="12176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3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3" y="66240"/>
                  </a:lnTo>
                  <a:lnTo>
                    <a:pt x="22240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33533" y="12176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177550" y="1121155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268353" y="2529634"/>
            <a:ext cx="2237105" cy="79375"/>
            <a:chOff x="2268353" y="2529634"/>
            <a:chExt cx="2237105" cy="79375"/>
          </a:xfrm>
        </p:grpSpPr>
        <p:sp>
          <p:nvSpPr>
            <p:cNvPr id="12" name="object 12"/>
            <p:cNvSpPr/>
            <p:nvPr/>
          </p:nvSpPr>
          <p:spPr>
            <a:xfrm>
              <a:off x="2274703" y="2535984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5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5" y="66240"/>
                  </a:lnTo>
                  <a:lnTo>
                    <a:pt x="222402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274703" y="2535984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502275" y="2447035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1283898" y="743704"/>
            <a:ext cx="4344035" cy="2226310"/>
            <a:chOff x="1283898" y="743704"/>
            <a:chExt cx="4344035" cy="2226310"/>
          </a:xfrm>
        </p:grpSpPr>
        <p:sp>
          <p:nvSpPr>
            <p:cNvPr id="16" name="object 16"/>
            <p:cNvSpPr/>
            <p:nvPr/>
          </p:nvSpPr>
          <p:spPr>
            <a:xfrm>
              <a:off x="1290248" y="750054"/>
              <a:ext cx="4331335" cy="2213610"/>
            </a:xfrm>
            <a:custGeom>
              <a:avLst/>
              <a:gdLst/>
              <a:ahLst/>
              <a:cxnLst/>
              <a:rect l="l" t="t" r="r" b="b"/>
              <a:pathLst>
                <a:path w="4331335" h="2213610">
                  <a:moveTo>
                    <a:pt x="0" y="1106607"/>
                  </a:moveTo>
                  <a:lnTo>
                    <a:pt x="3548" y="1042717"/>
                  </a:lnTo>
                  <a:lnTo>
                    <a:pt x="14066" y="979782"/>
                  </a:lnTo>
                  <a:lnTo>
                    <a:pt x="31359" y="917897"/>
                  </a:lnTo>
                  <a:lnTo>
                    <a:pt x="55236" y="857163"/>
                  </a:lnTo>
                  <a:lnTo>
                    <a:pt x="85505" y="797678"/>
                  </a:lnTo>
                  <a:lnTo>
                    <a:pt x="121972" y="739539"/>
                  </a:lnTo>
                  <a:lnTo>
                    <a:pt x="164444" y="682845"/>
                  </a:lnTo>
                  <a:lnTo>
                    <a:pt x="212730" y="627696"/>
                  </a:lnTo>
                  <a:lnTo>
                    <a:pt x="266637" y="574188"/>
                  </a:lnTo>
                  <a:lnTo>
                    <a:pt x="295638" y="548081"/>
                  </a:lnTo>
                  <a:lnTo>
                    <a:pt x="325972" y="522421"/>
                  </a:lnTo>
                  <a:lnTo>
                    <a:pt x="357615" y="497221"/>
                  </a:lnTo>
                  <a:lnTo>
                    <a:pt x="390542" y="472493"/>
                  </a:lnTo>
                  <a:lnTo>
                    <a:pt x="424730" y="448249"/>
                  </a:lnTo>
                  <a:lnTo>
                    <a:pt x="460155" y="424502"/>
                  </a:lnTo>
                  <a:lnTo>
                    <a:pt x="496793" y="401264"/>
                  </a:lnTo>
                  <a:lnTo>
                    <a:pt x="534619" y="378548"/>
                  </a:lnTo>
                  <a:lnTo>
                    <a:pt x="573609" y="356365"/>
                  </a:lnTo>
                  <a:lnTo>
                    <a:pt x="613740" y="334727"/>
                  </a:lnTo>
                  <a:lnTo>
                    <a:pt x="654987" y="313648"/>
                  </a:lnTo>
                  <a:lnTo>
                    <a:pt x="697327" y="293140"/>
                  </a:lnTo>
                  <a:lnTo>
                    <a:pt x="740734" y="273214"/>
                  </a:lnTo>
                  <a:lnTo>
                    <a:pt x="785186" y="253883"/>
                  </a:lnTo>
                  <a:lnTo>
                    <a:pt x="830658" y="235159"/>
                  </a:lnTo>
                  <a:lnTo>
                    <a:pt x="877125" y="217056"/>
                  </a:lnTo>
                  <a:lnTo>
                    <a:pt x="924564" y="199584"/>
                  </a:lnTo>
                  <a:lnTo>
                    <a:pt x="972952" y="182757"/>
                  </a:lnTo>
                  <a:lnTo>
                    <a:pt x="1022262" y="166586"/>
                  </a:lnTo>
                  <a:lnTo>
                    <a:pt x="1072473" y="151084"/>
                  </a:lnTo>
                  <a:lnTo>
                    <a:pt x="1123559" y="136263"/>
                  </a:lnTo>
                  <a:lnTo>
                    <a:pt x="1175496" y="122136"/>
                  </a:lnTo>
                  <a:lnTo>
                    <a:pt x="1228261" y="108714"/>
                  </a:lnTo>
                  <a:lnTo>
                    <a:pt x="1281830" y="96011"/>
                  </a:lnTo>
                  <a:lnTo>
                    <a:pt x="1336177" y="84038"/>
                  </a:lnTo>
                  <a:lnTo>
                    <a:pt x="1391280" y="72808"/>
                  </a:lnTo>
                  <a:lnTo>
                    <a:pt x="1447114" y="62333"/>
                  </a:lnTo>
                  <a:lnTo>
                    <a:pt x="1503654" y="52625"/>
                  </a:lnTo>
                  <a:lnTo>
                    <a:pt x="1560878" y="43697"/>
                  </a:lnTo>
                  <a:lnTo>
                    <a:pt x="1618761" y="35560"/>
                  </a:lnTo>
                  <a:lnTo>
                    <a:pt x="1677278" y="28228"/>
                  </a:lnTo>
                  <a:lnTo>
                    <a:pt x="1736407" y="21712"/>
                  </a:lnTo>
                  <a:lnTo>
                    <a:pt x="1796122" y="16026"/>
                  </a:lnTo>
                  <a:lnTo>
                    <a:pt x="1856399" y="11180"/>
                  </a:lnTo>
                  <a:lnTo>
                    <a:pt x="1917215" y="7188"/>
                  </a:lnTo>
                  <a:lnTo>
                    <a:pt x="1978546" y="4061"/>
                  </a:lnTo>
                  <a:lnTo>
                    <a:pt x="2040367" y="1813"/>
                  </a:lnTo>
                  <a:lnTo>
                    <a:pt x="2102654" y="455"/>
                  </a:lnTo>
                  <a:lnTo>
                    <a:pt x="2165384" y="0"/>
                  </a:lnTo>
                  <a:lnTo>
                    <a:pt x="2228113" y="455"/>
                  </a:lnTo>
                  <a:lnTo>
                    <a:pt x="2290400" y="1813"/>
                  </a:lnTo>
                  <a:lnTo>
                    <a:pt x="2352221" y="4061"/>
                  </a:lnTo>
                  <a:lnTo>
                    <a:pt x="2413552" y="7188"/>
                  </a:lnTo>
                  <a:lnTo>
                    <a:pt x="2474368" y="11180"/>
                  </a:lnTo>
                  <a:lnTo>
                    <a:pt x="2534646" y="16026"/>
                  </a:lnTo>
                  <a:lnTo>
                    <a:pt x="2594360" y="21712"/>
                  </a:lnTo>
                  <a:lnTo>
                    <a:pt x="2653489" y="28228"/>
                  </a:lnTo>
                  <a:lnTo>
                    <a:pt x="2712006" y="35560"/>
                  </a:lnTo>
                  <a:lnTo>
                    <a:pt x="2769889" y="43697"/>
                  </a:lnTo>
                  <a:lnTo>
                    <a:pt x="2827113" y="52625"/>
                  </a:lnTo>
                  <a:lnTo>
                    <a:pt x="2883654" y="62333"/>
                  </a:lnTo>
                  <a:lnTo>
                    <a:pt x="2939488" y="72808"/>
                  </a:lnTo>
                  <a:lnTo>
                    <a:pt x="2994590" y="84038"/>
                  </a:lnTo>
                  <a:lnTo>
                    <a:pt x="3048938" y="96011"/>
                  </a:lnTo>
                  <a:lnTo>
                    <a:pt x="3102506" y="108714"/>
                  </a:lnTo>
                  <a:lnTo>
                    <a:pt x="3155271" y="122136"/>
                  </a:lnTo>
                  <a:lnTo>
                    <a:pt x="3207209" y="136263"/>
                  </a:lnTo>
                  <a:lnTo>
                    <a:pt x="3258295" y="151084"/>
                  </a:lnTo>
                  <a:lnTo>
                    <a:pt x="3308505" y="166586"/>
                  </a:lnTo>
                  <a:lnTo>
                    <a:pt x="3357816" y="182757"/>
                  </a:lnTo>
                  <a:lnTo>
                    <a:pt x="3406203" y="199584"/>
                  </a:lnTo>
                  <a:lnTo>
                    <a:pt x="3453643" y="217056"/>
                  </a:lnTo>
                  <a:lnTo>
                    <a:pt x="3500110" y="235159"/>
                  </a:lnTo>
                  <a:lnTo>
                    <a:pt x="3545582" y="253883"/>
                  </a:lnTo>
                  <a:lnTo>
                    <a:pt x="3590033" y="273214"/>
                  </a:lnTo>
                  <a:lnTo>
                    <a:pt x="3633441" y="293140"/>
                  </a:lnTo>
                  <a:lnTo>
                    <a:pt x="3675780" y="313648"/>
                  </a:lnTo>
                  <a:lnTo>
                    <a:pt x="3717027" y="334727"/>
                  </a:lnTo>
                  <a:lnTo>
                    <a:pt x="3757158" y="356365"/>
                  </a:lnTo>
                  <a:lnTo>
                    <a:pt x="3796149" y="378548"/>
                  </a:lnTo>
                  <a:lnTo>
                    <a:pt x="3833975" y="401264"/>
                  </a:lnTo>
                  <a:lnTo>
                    <a:pt x="3870612" y="424502"/>
                  </a:lnTo>
                  <a:lnTo>
                    <a:pt x="3906037" y="448249"/>
                  </a:lnTo>
                  <a:lnTo>
                    <a:pt x="3940226" y="472493"/>
                  </a:lnTo>
                  <a:lnTo>
                    <a:pt x="3973153" y="497221"/>
                  </a:lnTo>
                  <a:lnTo>
                    <a:pt x="4004796" y="522421"/>
                  </a:lnTo>
                  <a:lnTo>
                    <a:pt x="4035130" y="548081"/>
                  </a:lnTo>
                  <a:lnTo>
                    <a:pt x="4064131" y="574188"/>
                  </a:lnTo>
                  <a:lnTo>
                    <a:pt x="4091775" y="600730"/>
                  </a:lnTo>
                  <a:lnTo>
                    <a:pt x="4142895" y="655071"/>
                  </a:lnTo>
                  <a:lnTo>
                    <a:pt x="4188299" y="711005"/>
                  </a:lnTo>
                  <a:lnTo>
                    <a:pt x="4227793" y="768434"/>
                  </a:lnTo>
                  <a:lnTo>
                    <a:pt x="4261184" y="827258"/>
                  </a:lnTo>
                  <a:lnTo>
                    <a:pt x="4288281" y="887380"/>
                  </a:lnTo>
                  <a:lnTo>
                    <a:pt x="4308891" y="948702"/>
                  </a:lnTo>
                  <a:lnTo>
                    <a:pt x="4322820" y="1011124"/>
                  </a:lnTo>
                  <a:lnTo>
                    <a:pt x="4329877" y="1074549"/>
                  </a:lnTo>
                  <a:lnTo>
                    <a:pt x="4330769" y="1106607"/>
                  </a:lnTo>
                  <a:lnTo>
                    <a:pt x="4329877" y="1138664"/>
                  </a:lnTo>
                  <a:lnTo>
                    <a:pt x="4322820" y="1202089"/>
                  </a:lnTo>
                  <a:lnTo>
                    <a:pt x="4308891" y="1264511"/>
                  </a:lnTo>
                  <a:lnTo>
                    <a:pt x="4288281" y="1325833"/>
                  </a:lnTo>
                  <a:lnTo>
                    <a:pt x="4261184" y="1385955"/>
                  </a:lnTo>
                  <a:lnTo>
                    <a:pt x="4227793" y="1444779"/>
                  </a:lnTo>
                  <a:lnTo>
                    <a:pt x="4188299" y="1502208"/>
                  </a:lnTo>
                  <a:lnTo>
                    <a:pt x="4142895" y="1558142"/>
                  </a:lnTo>
                  <a:lnTo>
                    <a:pt x="4091775" y="1612483"/>
                  </a:lnTo>
                  <a:lnTo>
                    <a:pt x="4064131" y="1639025"/>
                  </a:lnTo>
                  <a:lnTo>
                    <a:pt x="4035130" y="1665132"/>
                  </a:lnTo>
                  <a:lnTo>
                    <a:pt x="4004796" y="1690792"/>
                  </a:lnTo>
                  <a:lnTo>
                    <a:pt x="3973153" y="1715992"/>
                  </a:lnTo>
                  <a:lnTo>
                    <a:pt x="3940226" y="1740720"/>
                  </a:lnTo>
                  <a:lnTo>
                    <a:pt x="3906037" y="1764964"/>
                  </a:lnTo>
                  <a:lnTo>
                    <a:pt x="3870612" y="1788711"/>
                  </a:lnTo>
                  <a:lnTo>
                    <a:pt x="3833975" y="1811948"/>
                  </a:lnTo>
                  <a:lnTo>
                    <a:pt x="3796149" y="1834665"/>
                  </a:lnTo>
                  <a:lnTo>
                    <a:pt x="3757158" y="1856848"/>
                  </a:lnTo>
                  <a:lnTo>
                    <a:pt x="3717027" y="1878486"/>
                  </a:lnTo>
                  <a:lnTo>
                    <a:pt x="3675780" y="1899565"/>
                  </a:lnTo>
                  <a:lnTo>
                    <a:pt x="3633441" y="1920073"/>
                  </a:lnTo>
                  <a:lnTo>
                    <a:pt x="3590033" y="1939999"/>
                  </a:lnTo>
                  <a:lnTo>
                    <a:pt x="3545582" y="1959330"/>
                  </a:lnTo>
                  <a:lnTo>
                    <a:pt x="3500110" y="1978054"/>
                  </a:lnTo>
                  <a:lnTo>
                    <a:pt x="3453643" y="1996157"/>
                  </a:lnTo>
                  <a:lnTo>
                    <a:pt x="3406203" y="2013629"/>
                  </a:lnTo>
                  <a:lnTo>
                    <a:pt x="3357816" y="2030456"/>
                  </a:lnTo>
                  <a:lnTo>
                    <a:pt x="3308505" y="2046627"/>
                  </a:lnTo>
                  <a:lnTo>
                    <a:pt x="3258295" y="2062129"/>
                  </a:lnTo>
                  <a:lnTo>
                    <a:pt x="3207209" y="2076950"/>
                  </a:lnTo>
                  <a:lnTo>
                    <a:pt x="3155271" y="2091077"/>
                  </a:lnTo>
                  <a:lnTo>
                    <a:pt x="3102506" y="2104499"/>
                  </a:lnTo>
                  <a:lnTo>
                    <a:pt x="3048938" y="2117202"/>
                  </a:lnTo>
                  <a:lnTo>
                    <a:pt x="2994590" y="2129175"/>
                  </a:lnTo>
                  <a:lnTo>
                    <a:pt x="2939488" y="2140405"/>
                  </a:lnTo>
                  <a:lnTo>
                    <a:pt x="2883654" y="2150880"/>
                  </a:lnTo>
                  <a:lnTo>
                    <a:pt x="2827113" y="2160588"/>
                  </a:lnTo>
                  <a:lnTo>
                    <a:pt x="2769889" y="2169517"/>
                  </a:lnTo>
                  <a:lnTo>
                    <a:pt x="2712006" y="2177653"/>
                  </a:lnTo>
                  <a:lnTo>
                    <a:pt x="2653489" y="2184985"/>
                  </a:lnTo>
                  <a:lnTo>
                    <a:pt x="2594360" y="2191501"/>
                  </a:lnTo>
                  <a:lnTo>
                    <a:pt x="2534646" y="2197187"/>
                  </a:lnTo>
                  <a:lnTo>
                    <a:pt x="2474368" y="2202033"/>
                  </a:lnTo>
                  <a:lnTo>
                    <a:pt x="2413552" y="2206025"/>
                  </a:lnTo>
                  <a:lnTo>
                    <a:pt x="2352221" y="2209152"/>
                  </a:lnTo>
                  <a:lnTo>
                    <a:pt x="2290400" y="2211400"/>
                  </a:lnTo>
                  <a:lnTo>
                    <a:pt x="2228113" y="2212758"/>
                  </a:lnTo>
                  <a:lnTo>
                    <a:pt x="2165384" y="2213214"/>
                  </a:lnTo>
                  <a:lnTo>
                    <a:pt x="2102654" y="2212758"/>
                  </a:lnTo>
                  <a:lnTo>
                    <a:pt x="2040367" y="2211400"/>
                  </a:lnTo>
                  <a:lnTo>
                    <a:pt x="1978546" y="2209152"/>
                  </a:lnTo>
                  <a:lnTo>
                    <a:pt x="1917215" y="2206025"/>
                  </a:lnTo>
                  <a:lnTo>
                    <a:pt x="1856399" y="2202033"/>
                  </a:lnTo>
                  <a:lnTo>
                    <a:pt x="1796122" y="2197187"/>
                  </a:lnTo>
                  <a:lnTo>
                    <a:pt x="1736407" y="2191501"/>
                  </a:lnTo>
                  <a:lnTo>
                    <a:pt x="1677278" y="2184985"/>
                  </a:lnTo>
                  <a:lnTo>
                    <a:pt x="1618761" y="2177653"/>
                  </a:lnTo>
                  <a:lnTo>
                    <a:pt x="1560878" y="2169517"/>
                  </a:lnTo>
                  <a:lnTo>
                    <a:pt x="1503654" y="2160588"/>
                  </a:lnTo>
                  <a:lnTo>
                    <a:pt x="1447114" y="2150880"/>
                  </a:lnTo>
                  <a:lnTo>
                    <a:pt x="1391280" y="2140405"/>
                  </a:lnTo>
                  <a:lnTo>
                    <a:pt x="1336177" y="2129175"/>
                  </a:lnTo>
                  <a:lnTo>
                    <a:pt x="1281830" y="2117202"/>
                  </a:lnTo>
                  <a:lnTo>
                    <a:pt x="1228261" y="2104499"/>
                  </a:lnTo>
                  <a:lnTo>
                    <a:pt x="1175496" y="2091077"/>
                  </a:lnTo>
                  <a:lnTo>
                    <a:pt x="1123559" y="2076950"/>
                  </a:lnTo>
                  <a:lnTo>
                    <a:pt x="1072473" y="2062129"/>
                  </a:lnTo>
                  <a:lnTo>
                    <a:pt x="1022262" y="2046627"/>
                  </a:lnTo>
                  <a:lnTo>
                    <a:pt x="972952" y="2030456"/>
                  </a:lnTo>
                  <a:lnTo>
                    <a:pt x="924564" y="2013629"/>
                  </a:lnTo>
                  <a:lnTo>
                    <a:pt x="877125" y="1996157"/>
                  </a:lnTo>
                  <a:lnTo>
                    <a:pt x="830658" y="1978054"/>
                  </a:lnTo>
                  <a:lnTo>
                    <a:pt x="785186" y="1959330"/>
                  </a:lnTo>
                  <a:lnTo>
                    <a:pt x="740734" y="1939999"/>
                  </a:lnTo>
                  <a:lnTo>
                    <a:pt x="697327" y="1920073"/>
                  </a:lnTo>
                  <a:lnTo>
                    <a:pt x="654987" y="1899565"/>
                  </a:lnTo>
                  <a:lnTo>
                    <a:pt x="613740" y="1878486"/>
                  </a:lnTo>
                  <a:lnTo>
                    <a:pt x="573609" y="1856848"/>
                  </a:lnTo>
                  <a:lnTo>
                    <a:pt x="534619" y="1834665"/>
                  </a:lnTo>
                  <a:lnTo>
                    <a:pt x="496793" y="1811948"/>
                  </a:lnTo>
                  <a:lnTo>
                    <a:pt x="460155" y="1788711"/>
                  </a:lnTo>
                  <a:lnTo>
                    <a:pt x="424730" y="1764964"/>
                  </a:lnTo>
                  <a:lnTo>
                    <a:pt x="390542" y="1740720"/>
                  </a:lnTo>
                  <a:lnTo>
                    <a:pt x="357615" y="1715992"/>
                  </a:lnTo>
                  <a:lnTo>
                    <a:pt x="325972" y="1690792"/>
                  </a:lnTo>
                  <a:lnTo>
                    <a:pt x="295638" y="1665132"/>
                  </a:lnTo>
                  <a:lnTo>
                    <a:pt x="266637" y="1639025"/>
                  </a:lnTo>
                  <a:lnTo>
                    <a:pt x="238993" y="1612483"/>
                  </a:lnTo>
                  <a:lnTo>
                    <a:pt x="187873" y="1558142"/>
                  </a:lnTo>
                  <a:lnTo>
                    <a:pt x="142469" y="1502208"/>
                  </a:lnTo>
                  <a:lnTo>
                    <a:pt x="102975" y="1444779"/>
                  </a:lnTo>
                  <a:lnTo>
                    <a:pt x="69584" y="1385955"/>
                  </a:lnTo>
                  <a:lnTo>
                    <a:pt x="42487" y="1325833"/>
                  </a:lnTo>
                  <a:lnTo>
                    <a:pt x="21877" y="1264511"/>
                  </a:lnTo>
                  <a:lnTo>
                    <a:pt x="7948" y="1202089"/>
                  </a:lnTo>
                  <a:lnTo>
                    <a:pt x="891" y="1138664"/>
                  </a:lnTo>
                  <a:lnTo>
                    <a:pt x="0" y="110660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085933" y="13700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3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3" y="66240"/>
                  </a:lnTo>
                  <a:lnTo>
                    <a:pt x="22240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085933" y="13700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6992725" y="2336918"/>
            <a:ext cx="2237105" cy="79375"/>
            <a:chOff x="6992725" y="2336918"/>
            <a:chExt cx="2237105" cy="79375"/>
          </a:xfrm>
        </p:grpSpPr>
        <p:sp>
          <p:nvSpPr>
            <p:cNvPr id="20" name="object 20"/>
            <p:cNvSpPr/>
            <p:nvPr/>
          </p:nvSpPr>
          <p:spPr>
            <a:xfrm>
              <a:off x="6999075" y="2343268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6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6" y="66239"/>
                  </a:lnTo>
                  <a:lnTo>
                    <a:pt x="2224026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999075" y="2343268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9219014" y="2239771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7691226" y="1250862"/>
            <a:ext cx="434340" cy="58419"/>
            <a:chOff x="7691226" y="1250862"/>
            <a:chExt cx="434340" cy="58419"/>
          </a:xfrm>
        </p:grpSpPr>
        <p:sp>
          <p:nvSpPr>
            <p:cNvPr id="24" name="object 24"/>
            <p:cNvSpPr/>
            <p:nvPr/>
          </p:nvSpPr>
          <p:spPr>
            <a:xfrm>
              <a:off x="7697576" y="12572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7697576" y="12572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8113684" y="1172971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6936944" y="2580590"/>
            <a:ext cx="2237105" cy="79375"/>
            <a:chOff x="6936944" y="2580590"/>
            <a:chExt cx="2237105" cy="79375"/>
          </a:xfrm>
        </p:grpSpPr>
        <p:sp>
          <p:nvSpPr>
            <p:cNvPr id="28" name="object 28"/>
            <p:cNvSpPr/>
            <p:nvPr/>
          </p:nvSpPr>
          <p:spPr>
            <a:xfrm>
              <a:off x="6943294" y="2586940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5" y="0"/>
                  </a:moveTo>
                  <a:lnTo>
                    <a:pt x="0" y="0"/>
                  </a:lnTo>
                  <a:lnTo>
                    <a:pt x="0" y="66239"/>
                  </a:lnTo>
                  <a:lnTo>
                    <a:pt x="2224025" y="66239"/>
                  </a:lnTo>
                  <a:lnTo>
                    <a:pt x="2224025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6943294" y="2586940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6" y="0"/>
                  </a:lnTo>
                  <a:lnTo>
                    <a:pt x="2224026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9163231" y="2498852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5952490" y="767358"/>
            <a:ext cx="4344035" cy="2226310"/>
            <a:chOff x="5952490" y="767358"/>
            <a:chExt cx="4344035" cy="2226310"/>
          </a:xfrm>
        </p:grpSpPr>
        <p:sp>
          <p:nvSpPr>
            <p:cNvPr id="32" name="object 32"/>
            <p:cNvSpPr/>
            <p:nvPr/>
          </p:nvSpPr>
          <p:spPr>
            <a:xfrm>
              <a:off x="5958840" y="773708"/>
              <a:ext cx="4331335" cy="2213610"/>
            </a:xfrm>
            <a:custGeom>
              <a:avLst/>
              <a:gdLst/>
              <a:ahLst/>
              <a:cxnLst/>
              <a:rect l="l" t="t" r="r" b="b"/>
              <a:pathLst>
                <a:path w="4331334" h="2213610">
                  <a:moveTo>
                    <a:pt x="0" y="1106607"/>
                  </a:moveTo>
                  <a:lnTo>
                    <a:pt x="3548" y="1042717"/>
                  </a:lnTo>
                  <a:lnTo>
                    <a:pt x="14066" y="979782"/>
                  </a:lnTo>
                  <a:lnTo>
                    <a:pt x="31359" y="917897"/>
                  </a:lnTo>
                  <a:lnTo>
                    <a:pt x="55236" y="857163"/>
                  </a:lnTo>
                  <a:lnTo>
                    <a:pt x="85505" y="797678"/>
                  </a:lnTo>
                  <a:lnTo>
                    <a:pt x="121972" y="739539"/>
                  </a:lnTo>
                  <a:lnTo>
                    <a:pt x="164444" y="682845"/>
                  </a:lnTo>
                  <a:lnTo>
                    <a:pt x="212730" y="627696"/>
                  </a:lnTo>
                  <a:lnTo>
                    <a:pt x="266637" y="574188"/>
                  </a:lnTo>
                  <a:lnTo>
                    <a:pt x="295638" y="548081"/>
                  </a:lnTo>
                  <a:lnTo>
                    <a:pt x="325972" y="522421"/>
                  </a:lnTo>
                  <a:lnTo>
                    <a:pt x="357615" y="497221"/>
                  </a:lnTo>
                  <a:lnTo>
                    <a:pt x="390542" y="472493"/>
                  </a:lnTo>
                  <a:lnTo>
                    <a:pt x="424730" y="448249"/>
                  </a:lnTo>
                  <a:lnTo>
                    <a:pt x="460155" y="424502"/>
                  </a:lnTo>
                  <a:lnTo>
                    <a:pt x="496793" y="401264"/>
                  </a:lnTo>
                  <a:lnTo>
                    <a:pt x="534619" y="378548"/>
                  </a:lnTo>
                  <a:lnTo>
                    <a:pt x="573609" y="356365"/>
                  </a:lnTo>
                  <a:lnTo>
                    <a:pt x="613740" y="334727"/>
                  </a:lnTo>
                  <a:lnTo>
                    <a:pt x="654987" y="313648"/>
                  </a:lnTo>
                  <a:lnTo>
                    <a:pt x="697327" y="293140"/>
                  </a:lnTo>
                  <a:lnTo>
                    <a:pt x="740734" y="273214"/>
                  </a:lnTo>
                  <a:lnTo>
                    <a:pt x="785186" y="253883"/>
                  </a:lnTo>
                  <a:lnTo>
                    <a:pt x="830658" y="235159"/>
                  </a:lnTo>
                  <a:lnTo>
                    <a:pt x="877125" y="217056"/>
                  </a:lnTo>
                  <a:lnTo>
                    <a:pt x="924564" y="199584"/>
                  </a:lnTo>
                  <a:lnTo>
                    <a:pt x="972952" y="182757"/>
                  </a:lnTo>
                  <a:lnTo>
                    <a:pt x="1022262" y="166586"/>
                  </a:lnTo>
                  <a:lnTo>
                    <a:pt x="1072473" y="151084"/>
                  </a:lnTo>
                  <a:lnTo>
                    <a:pt x="1123559" y="136263"/>
                  </a:lnTo>
                  <a:lnTo>
                    <a:pt x="1175496" y="122136"/>
                  </a:lnTo>
                  <a:lnTo>
                    <a:pt x="1228261" y="108714"/>
                  </a:lnTo>
                  <a:lnTo>
                    <a:pt x="1281830" y="96011"/>
                  </a:lnTo>
                  <a:lnTo>
                    <a:pt x="1336177" y="84038"/>
                  </a:lnTo>
                  <a:lnTo>
                    <a:pt x="1391280" y="72808"/>
                  </a:lnTo>
                  <a:lnTo>
                    <a:pt x="1447114" y="62333"/>
                  </a:lnTo>
                  <a:lnTo>
                    <a:pt x="1503654" y="52625"/>
                  </a:lnTo>
                  <a:lnTo>
                    <a:pt x="1560878" y="43697"/>
                  </a:lnTo>
                  <a:lnTo>
                    <a:pt x="1618761" y="35560"/>
                  </a:lnTo>
                  <a:lnTo>
                    <a:pt x="1677278" y="28228"/>
                  </a:lnTo>
                  <a:lnTo>
                    <a:pt x="1736407" y="21712"/>
                  </a:lnTo>
                  <a:lnTo>
                    <a:pt x="1796122" y="16026"/>
                  </a:lnTo>
                  <a:lnTo>
                    <a:pt x="1856399" y="11180"/>
                  </a:lnTo>
                  <a:lnTo>
                    <a:pt x="1917215" y="7188"/>
                  </a:lnTo>
                  <a:lnTo>
                    <a:pt x="1978546" y="4061"/>
                  </a:lnTo>
                  <a:lnTo>
                    <a:pt x="2040367" y="1813"/>
                  </a:lnTo>
                  <a:lnTo>
                    <a:pt x="2102654" y="455"/>
                  </a:lnTo>
                  <a:lnTo>
                    <a:pt x="2165384" y="0"/>
                  </a:lnTo>
                  <a:lnTo>
                    <a:pt x="2228113" y="455"/>
                  </a:lnTo>
                  <a:lnTo>
                    <a:pt x="2290400" y="1813"/>
                  </a:lnTo>
                  <a:lnTo>
                    <a:pt x="2352221" y="4061"/>
                  </a:lnTo>
                  <a:lnTo>
                    <a:pt x="2413552" y="7188"/>
                  </a:lnTo>
                  <a:lnTo>
                    <a:pt x="2474368" y="11180"/>
                  </a:lnTo>
                  <a:lnTo>
                    <a:pt x="2534646" y="16026"/>
                  </a:lnTo>
                  <a:lnTo>
                    <a:pt x="2594360" y="21712"/>
                  </a:lnTo>
                  <a:lnTo>
                    <a:pt x="2653489" y="28228"/>
                  </a:lnTo>
                  <a:lnTo>
                    <a:pt x="2712006" y="35560"/>
                  </a:lnTo>
                  <a:lnTo>
                    <a:pt x="2769889" y="43697"/>
                  </a:lnTo>
                  <a:lnTo>
                    <a:pt x="2827113" y="52625"/>
                  </a:lnTo>
                  <a:lnTo>
                    <a:pt x="2883654" y="62333"/>
                  </a:lnTo>
                  <a:lnTo>
                    <a:pt x="2939488" y="72808"/>
                  </a:lnTo>
                  <a:lnTo>
                    <a:pt x="2994590" y="84038"/>
                  </a:lnTo>
                  <a:lnTo>
                    <a:pt x="3048938" y="96011"/>
                  </a:lnTo>
                  <a:lnTo>
                    <a:pt x="3102506" y="108714"/>
                  </a:lnTo>
                  <a:lnTo>
                    <a:pt x="3155271" y="122136"/>
                  </a:lnTo>
                  <a:lnTo>
                    <a:pt x="3207209" y="136263"/>
                  </a:lnTo>
                  <a:lnTo>
                    <a:pt x="3258295" y="151084"/>
                  </a:lnTo>
                  <a:lnTo>
                    <a:pt x="3308505" y="166586"/>
                  </a:lnTo>
                  <a:lnTo>
                    <a:pt x="3357816" y="182757"/>
                  </a:lnTo>
                  <a:lnTo>
                    <a:pt x="3406203" y="199584"/>
                  </a:lnTo>
                  <a:lnTo>
                    <a:pt x="3453643" y="217056"/>
                  </a:lnTo>
                  <a:lnTo>
                    <a:pt x="3500110" y="235159"/>
                  </a:lnTo>
                  <a:lnTo>
                    <a:pt x="3545582" y="253883"/>
                  </a:lnTo>
                  <a:lnTo>
                    <a:pt x="3590033" y="273214"/>
                  </a:lnTo>
                  <a:lnTo>
                    <a:pt x="3633441" y="293140"/>
                  </a:lnTo>
                  <a:lnTo>
                    <a:pt x="3675780" y="313648"/>
                  </a:lnTo>
                  <a:lnTo>
                    <a:pt x="3717027" y="334727"/>
                  </a:lnTo>
                  <a:lnTo>
                    <a:pt x="3757158" y="356365"/>
                  </a:lnTo>
                  <a:lnTo>
                    <a:pt x="3796149" y="378548"/>
                  </a:lnTo>
                  <a:lnTo>
                    <a:pt x="3833975" y="401264"/>
                  </a:lnTo>
                  <a:lnTo>
                    <a:pt x="3870612" y="424502"/>
                  </a:lnTo>
                  <a:lnTo>
                    <a:pt x="3906037" y="448249"/>
                  </a:lnTo>
                  <a:lnTo>
                    <a:pt x="3940226" y="472493"/>
                  </a:lnTo>
                  <a:lnTo>
                    <a:pt x="3973153" y="497221"/>
                  </a:lnTo>
                  <a:lnTo>
                    <a:pt x="4004796" y="522421"/>
                  </a:lnTo>
                  <a:lnTo>
                    <a:pt x="4035130" y="548081"/>
                  </a:lnTo>
                  <a:lnTo>
                    <a:pt x="4064131" y="574188"/>
                  </a:lnTo>
                  <a:lnTo>
                    <a:pt x="4091775" y="600730"/>
                  </a:lnTo>
                  <a:lnTo>
                    <a:pt x="4142895" y="655071"/>
                  </a:lnTo>
                  <a:lnTo>
                    <a:pt x="4188299" y="711005"/>
                  </a:lnTo>
                  <a:lnTo>
                    <a:pt x="4227793" y="768434"/>
                  </a:lnTo>
                  <a:lnTo>
                    <a:pt x="4261184" y="827258"/>
                  </a:lnTo>
                  <a:lnTo>
                    <a:pt x="4288281" y="887380"/>
                  </a:lnTo>
                  <a:lnTo>
                    <a:pt x="4308891" y="948702"/>
                  </a:lnTo>
                  <a:lnTo>
                    <a:pt x="4322820" y="1011124"/>
                  </a:lnTo>
                  <a:lnTo>
                    <a:pt x="4329877" y="1074549"/>
                  </a:lnTo>
                  <a:lnTo>
                    <a:pt x="4330769" y="1106607"/>
                  </a:lnTo>
                  <a:lnTo>
                    <a:pt x="4329877" y="1138664"/>
                  </a:lnTo>
                  <a:lnTo>
                    <a:pt x="4322820" y="1202089"/>
                  </a:lnTo>
                  <a:lnTo>
                    <a:pt x="4308891" y="1264511"/>
                  </a:lnTo>
                  <a:lnTo>
                    <a:pt x="4288281" y="1325833"/>
                  </a:lnTo>
                  <a:lnTo>
                    <a:pt x="4261184" y="1385955"/>
                  </a:lnTo>
                  <a:lnTo>
                    <a:pt x="4227793" y="1444779"/>
                  </a:lnTo>
                  <a:lnTo>
                    <a:pt x="4188299" y="1502208"/>
                  </a:lnTo>
                  <a:lnTo>
                    <a:pt x="4142895" y="1558142"/>
                  </a:lnTo>
                  <a:lnTo>
                    <a:pt x="4091775" y="1612483"/>
                  </a:lnTo>
                  <a:lnTo>
                    <a:pt x="4064131" y="1639025"/>
                  </a:lnTo>
                  <a:lnTo>
                    <a:pt x="4035130" y="1665132"/>
                  </a:lnTo>
                  <a:lnTo>
                    <a:pt x="4004796" y="1690792"/>
                  </a:lnTo>
                  <a:lnTo>
                    <a:pt x="3973153" y="1715992"/>
                  </a:lnTo>
                  <a:lnTo>
                    <a:pt x="3940226" y="1740720"/>
                  </a:lnTo>
                  <a:lnTo>
                    <a:pt x="3906037" y="1764964"/>
                  </a:lnTo>
                  <a:lnTo>
                    <a:pt x="3870612" y="1788711"/>
                  </a:lnTo>
                  <a:lnTo>
                    <a:pt x="3833975" y="1811948"/>
                  </a:lnTo>
                  <a:lnTo>
                    <a:pt x="3796149" y="1834665"/>
                  </a:lnTo>
                  <a:lnTo>
                    <a:pt x="3757158" y="1856848"/>
                  </a:lnTo>
                  <a:lnTo>
                    <a:pt x="3717027" y="1878486"/>
                  </a:lnTo>
                  <a:lnTo>
                    <a:pt x="3675780" y="1899565"/>
                  </a:lnTo>
                  <a:lnTo>
                    <a:pt x="3633441" y="1920073"/>
                  </a:lnTo>
                  <a:lnTo>
                    <a:pt x="3590033" y="1939999"/>
                  </a:lnTo>
                  <a:lnTo>
                    <a:pt x="3545582" y="1959330"/>
                  </a:lnTo>
                  <a:lnTo>
                    <a:pt x="3500110" y="1978054"/>
                  </a:lnTo>
                  <a:lnTo>
                    <a:pt x="3453643" y="1996157"/>
                  </a:lnTo>
                  <a:lnTo>
                    <a:pt x="3406203" y="2013629"/>
                  </a:lnTo>
                  <a:lnTo>
                    <a:pt x="3357816" y="2030456"/>
                  </a:lnTo>
                  <a:lnTo>
                    <a:pt x="3308505" y="2046627"/>
                  </a:lnTo>
                  <a:lnTo>
                    <a:pt x="3258295" y="2062129"/>
                  </a:lnTo>
                  <a:lnTo>
                    <a:pt x="3207209" y="2076950"/>
                  </a:lnTo>
                  <a:lnTo>
                    <a:pt x="3155271" y="2091077"/>
                  </a:lnTo>
                  <a:lnTo>
                    <a:pt x="3102506" y="2104499"/>
                  </a:lnTo>
                  <a:lnTo>
                    <a:pt x="3048938" y="2117202"/>
                  </a:lnTo>
                  <a:lnTo>
                    <a:pt x="2994590" y="2129175"/>
                  </a:lnTo>
                  <a:lnTo>
                    <a:pt x="2939488" y="2140405"/>
                  </a:lnTo>
                  <a:lnTo>
                    <a:pt x="2883654" y="2150880"/>
                  </a:lnTo>
                  <a:lnTo>
                    <a:pt x="2827113" y="2160588"/>
                  </a:lnTo>
                  <a:lnTo>
                    <a:pt x="2769889" y="2169517"/>
                  </a:lnTo>
                  <a:lnTo>
                    <a:pt x="2712006" y="2177653"/>
                  </a:lnTo>
                  <a:lnTo>
                    <a:pt x="2653489" y="2184985"/>
                  </a:lnTo>
                  <a:lnTo>
                    <a:pt x="2594360" y="2191501"/>
                  </a:lnTo>
                  <a:lnTo>
                    <a:pt x="2534646" y="2197187"/>
                  </a:lnTo>
                  <a:lnTo>
                    <a:pt x="2474368" y="2202033"/>
                  </a:lnTo>
                  <a:lnTo>
                    <a:pt x="2413552" y="2206025"/>
                  </a:lnTo>
                  <a:lnTo>
                    <a:pt x="2352221" y="2209152"/>
                  </a:lnTo>
                  <a:lnTo>
                    <a:pt x="2290400" y="2211400"/>
                  </a:lnTo>
                  <a:lnTo>
                    <a:pt x="2228113" y="2212758"/>
                  </a:lnTo>
                  <a:lnTo>
                    <a:pt x="2165384" y="2213214"/>
                  </a:lnTo>
                  <a:lnTo>
                    <a:pt x="2102654" y="2212758"/>
                  </a:lnTo>
                  <a:lnTo>
                    <a:pt x="2040367" y="2211400"/>
                  </a:lnTo>
                  <a:lnTo>
                    <a:pt x="1978546" y="2209152"/>
                  </a:lnTo>
                  <a:lnTo>
                    <a:pt x="1917215" y="2206025"/>
                  </a:lnTo>
                  <a:lnTo>
                    <a:pt x="1856399" y="2202033"/>
                  </a:lnTo>
                  <a:lnTo>
                    <a:pt x="1796122" y="2197187"/>
                  </a:lnTo>
                  <a:lnTo>
                    <a:pt x="1736407" y="2191501"/>
                  </a:lnTo>
                  <a:lnTo>
                    <a:pt x="1677278" y="2184985"/>
                  </a:lnTo>
                  <a:lnTo>
                    <a:pt x="1618761" y="2177653"/>
                  </a:lnTo>
                  <a:lnTo>
                    <a:pt x="1560878" y="2169517"/>
                  </a:lnTo>
                  <a:lnTo>
                    <a:pt x="1503654" y="2160588"/>
                  </a:lnTo>
                  <a:lnTo>
                    <a:pt x="1447114" y="2150880"/>
                  </a:lnTo>
                  <a:lnTo>
                    <a:pt x="1391280" y="2140405"/>
                  </a:lnTo>
                  <a:lnTo>
                    <a:pt x="1336177" y="2129175"/>
                  </a:lnTo>
                  <a:lnTo>
                    <a:pt x="1281830" y="2117202"/>
                  </a:lnTo>
                  <a:lnTo>
                    <a:pt x="1228261" y="2104499"/>
                  </a:lnTo>
                  <a:lnTo>
                    <a:pt x="1175496" y="2091077"/>
                  </a:lnTo>
                  <a:lnTo>
                    <a:pt x="1123559" y="2076950"/>
                  </a:lnTo>
                  <a:lnTo>
                    <a:pt x="1072473" y="2062129"/>
                  </a:lnTo>
                  <a:lnTo>
                    <a:pt x="1022262" y="2046627"/>
                  </a:lnTo>
                  <a:lnTo>
                    <a:pt x="972952" y="2030456"/>
                  </a:lnTo>
                  <a:lnTo>
                    <a:pt x="924564" y="2013629"/>
                  </a:lnTo>
                  <a:lnTo>
                    <a:pt x="877125" y="1996157"/>
                  </a:lnTo>
                  <a:lnTo>
                    <a:pt x="830658" y="1978054"/>
                  </a:lnTo>
                  <a:lnTo>
                    <a:pt x="785186" y="1959330"/>
                  </a:lnTo>
                  <a:lnTo>
                    <a:pt x="740734" y="1939999"/>
                  </a:lnTo>
                  <a:lnTo>
                    <a:pt x="697327" y="1920073"/>
                  </a:lnTo>
                  <a:lnTo>
                    <a:pt x="654987" y="1899565"/>
                  </a:lnTo>
                  <a:lnTo>
                    <a:pt x="613740" y="1878486"/>
                  </a:lnTo>
                  <a:lnTo>
                    <a:pt x="573609" y="1856848"/>
                  </a:lnTo>
                  <a:lnTo>
                    <a:pt x="534619" y="1834665"/>
                  </a:lnTo>
                  <a:lnTo>
                    <a:pt x="496793" y="1811948"/>
                  </a:lnTo>
                  <a:lnTo>
                    <a:pt x="460155" y="1788711"/>
                  </a:lnTo>
                  <a:lnTo>
                    <a:pt x="424730" y="1764964"/>
                  </a:lnTo>
                  <a:lnTo>
                    <a:pt x="390542" y="1740720"/>
                  </a:lnTo>
                  <a:lnTo>
                    <a:pt x="357615" y="1715992"/>
                  </a:lnTo>
                  <a:lnTo>
                    <a:pt x="325972" y="1690792"/>
                  </a:lnTo>
                  <a:lnTo>
                    <a:pt x="295638" y="1665132"/>
                  </a:lnTo>
                  <a:lnTo>
                    <a:pt x="266637" y="1639025"/>
                  </a:lnTo>
                  <a:lnTo>
                    <a:pt x="238993" y="1612483"/>
                  </a:lnTo>
                  <a:lnTo>
                    <a:pt x="187873" y="1558142"/>
                  </a:lnTo>
                  <a:lnTo>
                    <a:pt x="142469" y="1502208"/>
                  </a:lnTo>
                  <a:lnTo>
                    <a:pt x="102975" y="1444779"/>
                  </a:lnTo>
                  <a:lnTo>
                    <a:pt x="69584" y="1385955"/>
                  </a:lnTo>
                  <a:lnTo>
                    <a:pt x="42487" y="1325833"/>
                  </a:lnTo>
                  <a:lnTo>
                    <a:pt x="21877" y="1264511"/>
                  </a:lnTo>
                  <a:lnTo>
                    <a:pt x="7948" y="1202089"/>
                  </a:lnTo>
                  <a:lnTo>
                    <a:pt x="891" y="1138664"/>
                  </a:lnTo>
                  <a:lnTo>
                    <a:pt x="0" y="110660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7849976" y="14096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7849976" y="14096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8266084" y="1325371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36" name="object 36"/>
          <p:cNvGrpSpPr/>
          <p:nvPr/>
        </p:nvGrpSpPr>
        <p:grpSpPr>
          <a:xfrm>
            <a:off x="7996026" y="1555662"/>
            <a:ext cx="434340" cy="58419"/>
            <a:chOff x="7996026" y="1555662"/>
            <a:chExt cx="434340" cy="58419"/>
          </a:xfrm>
        </p:grpSpPr>
        <p:sp>
          <p:nvSpPr>
            <p:cNvPr id="37" name="object 37"/>
            <p:cNvSpPr/>
            <p:nvPr/>
          </p:nvSpPr>
          <p:spPr>
            <a:xfrm>
              <a:off x="8002376" y="15620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8002376" y="15620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8418484" y="1477771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8148426" y="1708062"/>
            <a:ext cx="434340" cy="58419"/>
            <a:chOff x="8148426" y="1708062"/>
            <a:chExt cx="434340" cy="58419"/>
          </a:xfrm>
        </p:grpSpPr>
        <p:sp>
          <p:nvSpPr>
            <p:cNvPr id="41" name="object 41"/>
            <p:cNvSpPr/>
            <p:nvPr/>
          </p:nvSpPr>
          <p:spPr>
            <a:xfrm>
              <a:off x="8154776" y="17144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42162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21624" y="45718"/>
                  </a:lnTo>
                  <a:lnTo>
                    <a:pt x="4216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8154776" y="1714412"/>
              <a:ext cx="421640" cy="45720"/>
            </a:xfrm>
            <a:custGeom>
              <a:avLst/>
              <a:gdLst/>
              <a:ahLst/>
              <a:cxnLst/>
              <a:rect l="l" t="t" r="r" b="b"/>
              <a:pathLst>
                <a:path w="421640" h="45719">
                  <a:moveTo>
                    <a:pt x="0" y="0"/>
                  </a:moveTo>
                  <a:lnTo>
                    <a:pt x="421625" y="0"/>
                  </a:lnTo>
                  <a:lnTo>
                    <a:pt x="421625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8570884" y="1630171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4329950" y="1273555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45" name="object 45"/>
          <p:cNvGrpSpPr/>
          <p:nvPr/>
        </p:nvGrpSpPr>
        <p:grpSpPr>
          <a:xfrm>
            <a:off x="2231983" y="1516119"/>
            <a:ext cx="2237105" cy="79375"/>
            <a:chOff x="2231983" y="1516119"/>
            <a:chExt cx="2237105" cy="79375"/>
          </a:xfrm>
        </p:grpSpPr>
        <p:sp>
          <p:nvSpPr>
            <p:cNvPr id="46" name="object 46"/>
            <p:cNvSpPr/>
            <p:nvPr/>
          </p:nvSpPr>
          <p:spPr>
            <a:xfrm>
              <a:off x="2238333" y="15224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3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3" y="66240"/>
                  </a:lnTo>
                  <a:lnTo>
                    <a:pt x="22240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2238333" y="15224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8" name="object 48"/>
          <p:cNvSpPr txBox="1"/>
          <p:nvPr/>
        </p:nvSpPr>
        <p:spPr>
          <a:xfrm>
            <a:off x="4482350" y="1425955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2384383" y="1668519"/>
            <a:ext cx="2237105" cy="79375"/>
            <a:chOff x="2384383" y="1668519"/>
            <a:chExt cx="2237105" cy="79375"/>
          </a:xfrm>
        </p:grpSpPr>
        <p:sp>
          <p:nvSpPr>
            <p:cNvPr id="50" name="object 50"/>
            <p:cNvSpPr/>
            <p:nvPr/>
          </p:nvSpPr>
          <p:spPr>
            <a:xfrm>
              <a:off x="2390733" y="16748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2224023" y="0"/>
                  </a:moveTo>
                  <a:lnTo>
                    <a:pt x="0" y="0"/>
                  </a:lnTo>
                  <a:lnTo>
                    <a:pt x="0" y="66240"/>
                  </a:lnTo>
                  <a:lnTo>
                    <a:pt x="2224023" y="66240"/>
                  </a:lnTo>
                  <a:lnTo>
                    <a:pt x="22240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2390733" y="1674869"/>
              <a:ext cx="2224405" cy="66675"/>
            </a:xfrm>
            <a:custGeom>
              <a:avLst/>
              <a:gdLst/>
              <a:ahLst/>
              <a:cxnLst/>
              <a:rect l="l" t="t" r="r" b="b"/>
              <a:pathLst>
                <a:path w="2224404" h="66675">
                  <a:moveTo>
                    <a:pt x="0" y="0"/>
                  </a:moveTo>
                  <a:lnTo>
                    <a:pt x="2224024" y="0"/>
                  </a:lnTo>
                  <a:lnTo>
                    <a:pt x="2224024" y="66240"/>
                  </a:lnTo>
                  <a:lnTo>
                    <a:pt x="0" y="6624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2" name="object 52"/>
          <p:cNvSpPr txBox="1"/>
          <p:nvPr/>
        </p:nvSpPr>
        <p:spPr>
          <a:xfrm>
            <a:off x="4634750" y="1578355"/>
            <a:ext cx="4635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latin typeface="Times New Roman"/>
                <a:cs typeface="Times New Roman"/>
              </a:rPr>
              <a:t>AAAA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286922" y="4315459"/>
            <a:ext cx="51149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RPKM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(10^9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C)/(</a:t>
            </a:r>
            <a:r>
              <a:rPr sz="1800" b="1" dirty="0">
                <a:latin typeface="Times New Roman"/>
                <a:cs typeface="Times New Roman"/>
              </a:rPr>
              <a:t>N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*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L</a:t>
            </a:r>
            <a:r>
              <a:rPr sz="1800" dirty="0">
                <a:latin typeface="Times New Roman"/>
                <a:cs typeface="Times New Roman"/>
              </a:rPr>
              <a:t>)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10^9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(C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)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*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(1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/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L)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229772" y="4873244"/>
            <a:ext cx="4878070" cy="845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135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C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4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Number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reads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mapped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gene</a:t>
            </a:r>
            <a:endParaRPr sz="1800">
              <a:latin typeface="Times New Roman"/>
              <a:cs typeface="Times New Roman"/>
            </a:endParaRPr>
          </a:p>
          <a:p>
            <a:pPr marL="12700" marR="5080">
              <a:lnSpc>
                <a:spcPts val="2180"/>
              </a:lnSpc>
              <a:spcBef>
                <a:spcPts val="30"/>
              </a:spcBef>
            </a:pPr>
            <a:r>
              <a:rPr sz="1800" dirty="0">
                <a:latin typeface="Times New Roman"/>
                <a:cs typeface="Times New Roman"/>
              </a:rPr>
              <a:t>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Total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number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mapped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reads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experiment </a:t>
            </a:r>
            <a:r>
              <a:rPr sz="1800" dirty="0">
                <a:latin typeface="Times New Roman"/>
                <a:cs typeface="Times New Roman"/>
              </a:rPr>
              <a:t>L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4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Exon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length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10" dirty="0">
                <a:latin typeface="Times New Roman"/>
                <a:cs typeface="Times New Roman"/>
              </a:rPr>
              <a:t> base-</a:t>
            </a:r>
            <a:r>
              <a:rPr sz="1800" dirty="0">
                <a:latin typeface="Times New Roman"/>
                <a:cs typeface="Times New Roman"/>
              </a:rPr>
              <a:t>pairs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for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gene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229772" y="5967476"/>
            <a:ext cx="42862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C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N: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proportion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reads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coming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from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gene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307340" y="3687571"/>
            <a:ext cx="5264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Suppose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want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compute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RPKM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for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purple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gene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6267556" y="4943347"/>
            <a:ext cx="1538605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P1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Lp *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2</a:t>
            </a:r>
            <a:r>
              <a:rPr sz="1800" spc="4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44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rl </a:t>
            </a:r>
            <a:r>
              <a:rPr sz="1800" dirty="0">
                <a:latin typeface="Times New Roman"/>
                <a:cs typeface="Times New Roman"/>
              </a:rPr>
              <a:t>P2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Lp *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2</a:t>
            </a:r>
            <a:r>
              <a:rPr sz="1800" spc="4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44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rl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8466244" y="4943347"/>
            <a:ext cx="1614805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R1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Lr</a:t>
            </a:r>
            <a:r>
              <a:rPr sz="1800" spc="4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4</a:t>
            </a:r>
            <a:r>
              <a:rPr sz="1800" spc="4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44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rl </a:t>
            </a:r>
            <a:r>
              <a:rPr sz="1800" dirty="0">
                <a:latin typeface="Times New Roman"/>
                <a:cs typeface="Times New Roman"/>
              </a:rPr>
              <a:t>R2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Lrs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4</a:t>
            </a:r>
            <a:r>
              <a:rPr sz="1800" spc="4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434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rl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6267556" y="5766308"/>
            <a:ext cx="390207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RPKM1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10^9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P1/(P1+R1)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)</a:t>
            </a:r>
            <a:r>
              <a:rPr sz="1800" spc="4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Lp </a:t>
            </a:r>
            <a:r>
              <a:rPr sz="1800" dirty="0">
                <a:latin typeface="Times New Roman"/>
                <a:cs typeface="Times New Roman"/>
              </a:rPr>
              <a:t>RPKM2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=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10^9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P2/(P2+R2)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)</a:t>
            </a:r>
            <a:r>
              <a:rPr sz="1800" spc="4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*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/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Lp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3103328" y="3093211"/>
            <a:ext cx="4718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40" dirty="0">
                <a:latin typeface="Arial"/>
                <a:cs typeface="Arial"/>
              </a:rPr>
              <a:t>Exp1</a:t>
            </a:r>
            <a:endParaRPr sz="1800">
              <a:latin typeface="Arial"/>
              <a:cs typeface="Arial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6248160" y="2971292"/>
            <a:ext cx="3239135" cy="1717039"/>
          </a:xfrm>
          <a:prstGeom prst="rect">
            <a:avLst/>
          </a:prstGeom>
        </p:spPr>
        <p:txBody>
          <a:bodyPr vert="horz" wrap="square" lIns="0" tIns="170815" rIns="0" bIns="0" rtlCol="0">
            <a:spAutoFit/>
          </a:bodyPr>
          <a:lstStyle/>
          <a:p>
            <a:pPr marL="1856739">
              <a:lnSpc>
                <a:spcPct val="100000"/>
              </a:lnSpc>
              <a:spcBef>
                <a:spcPts val="1345"/>
              </a:spcBef>
            </a:pPr>
            <a:r>
              <a:rPr sz="1800" spc="-20" dirty="0">
                <a:latin typeface="Arial"/>
                <a:cs typeface="Arial"/>
              </a:rPr>
              <a:t>Exp2</a:t>
            </a:r>
            <a:endParaRPr sz="1800">
              <a:latin typeface="Arial"/>
              <a:cs typeface="Arial"/>
            </a:endParaRPr>
          </a:p>
          <a:p>
            <a:pPr marL="17145" marR="5080" indent="-5080">
              <a:lnSpc>
                <a:spcPct val="102200"/>
              </a:lnSpc>
              <a:spcBef>
                <a:spcPts val="1200"/>
              </a:spcBef>
            </a:pPr>
            <a:r>
              <a:rPr sz="1800" dirty="0">
                <a:latin typeface="Times New Roman"/>
                <a:cs typeface="Times New Roman"/>
              </a:rPr>
              <a:t>rl: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read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length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RNAseq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experiment </a:t>
            </a:r>
            <a:r>
              <a:rPr sz="1800" dirty="0">
                <a:latin typeface="Times New Roman"/>
                <a:cs typeface="Times New Roman"/>
              </a:rPr>
              <a:t>Lp: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isoform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length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(purple)</a:t>
            </a:r>
            <a:endParaRPr sz="1800">
              <a:latin typeface="Times New Roman"/>
              <a:cs typeface="Times New Roman"/>
            </a:endParaRPr>
          </a:p>
          <a:p>
            <a:pPr marL="17145" marR="387350">
              <a:lnSpc>
                <a:spcPts val="2110"/>
              </a:lnSpc>
              <a:spcBef>
                <a:spcPts val="140"/>
              </a:spcBef>
            </a:pPr>
            <a:r>
              <a:rPr sz="1800" dirty="0">
                <a:latin typeface="Times New Roman"/>
                <a:cs typeface="Times New Roman"/>
              </a:rPr>
              <a:t>Lr:</a:t>
            </a:r>
            <a:r>
              <a:rPr sz="1800" spc="4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isoform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length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(red,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exp1) </a:t>
            </a:r>
            <a:r>
              <a:rPr sz="1800" dirty="0">
                <a:latin typeface="Times New Roman"/>
                <a:cs typeface="Times New Roman"/>
              </a:rPr>
              <a:t>Lrs: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isoform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length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(red,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exp2)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Quantification</a:t>
            </a:r>
            <a:r>
              <a:rPr spc="-90" dirty="0"/>
              <a:t> </a:t>
            </a:r>
            <a:r>
              <a:rPr dirty="0"/>
              <a:t>of</a:t>
            </a:r>
            <a:r>
              <a:rPr spc="-85" dirty="0"/>
              <a:t> </a:t>
            </a:r>
            <a:r>
              <a:rPr dirty="0"/>
              <a:t>gene</a:t>
            </a:r>
            <a:r>
              <a:rPr spc="-85" dirty="0"/>
              <a:t> </a:t>
            </a:r>
            <a:r>
              <a:rPr dirty="0"/>
              <a:t>expression</a:t>
            </a:r>
            <a:r>
              <a:rPr spc="-90" dirty="0"/>
              <a:t> </a:t>
            </a:r>
            <a:r>
              <a:rPr spc="-10" dirty="0"/>
              <a:t>(TPM)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240" y="702563"/>
            <a:ext cx="10207625" cy="3719829"/>
          </a:xfrm>
          <a:prstGeom prst="rect">
            <a:avLst/>
          </a:prstGeom>
        </p:spPr>
        <p:txBody>
          <a:bodyPr vert="horz" wrap="square" lIns="0" tIns="234950" rIns="0" bIns="0" rtlCol="0">
            <a:spAutoFit/>
          </a:bodyPr>
          <a:lstStyle/>
          <a:p>
            <a:pPr marR="5125720" algn="ctr">
              <a:lnSpc>
                <a:spcPct val="100000"/>
              </a:lnSpc>
              <a:spcBef>
                <a:spcPts val="1850"/>
              </a:spcBef>
            </a:pPr>
            <a:r>
              <a:rPr sz="3200" dirty="0">
                <a:latin typeface="Times New Roman"/>
                <a:cs typeface="Times New Roman"/>
              </a:rPr>
              <a:t>TPM:</a:t>
            </a:r>
            <a:r>
              <a:rPr sz="3200" spc="-114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Transcripts</a:t>
            </a:r>
            <a:r>
              <a:rPr sz="3200" spc="-5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Per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Million.</a:t>
            </a:r>
            <a:endParaRPr sz="3200">
              <a:latin typeface="Times New Roman"/>
              <a:cs typeface="Times New Roman"/>
            </a:endParaRPr>
          </a:p>
          <a:p>
            <a:pPr marL="2395855">
              <a:lnSpc>
                <a:spcPct val="100000"/>
              </a:lnSpc>
              <a:spcBef>
                <a:spcPts val="1755"/>
              </a:spcBef>
              <a:tabLst>
                <a:tab pos="7349490" algn="l"/>
              </a:tabLst>
            </a:pPr>
            <a:r>
              <a:rPr sz="3200" dirty="0">
                <a:latin typeface="Times New Roman"/>
                <a:cs typeface="Times New Roman"/>
              </a:rPr>
              <a:t>Given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a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Gene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Gi,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compute</a:t>
            </a:r>
            <a:r>
              <a:rPr sz="3200" spc="-100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T</a:t>
            </a:r>
            <a:r>
              <a:rPr sz="3150" spc="-37" baseline="-18518" dirty="0">
                <a:latin typeface="Times New Roman"/>
                <a:cs typeface="Times New Roman"/>
              </a:rPr>
              <a:t>i</a:t>
            </a:r>
            <a:r>
              <a:rPr sz="3150" baseline="-18518" dirty="0">
                <a:latin typeface="Times New Roman"/>
                <a:cs typeface="Times New Roman"/>
              </a:rPr>
              <a:t>	</a:t>
            </a:r>
            <a:r>
              <a:rPr sz="3200" dirty="0">
                <a:latin typeface="Times New Roman"/>
                <a:cs typeface="Times New Roman"/>
              </a:rPr>
              <a:t>=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</a:t>
            </a:r>
            <a:r>
              <a:rPr sz="3150" baseline="-18518" dirty="0">
                <a:latin typeface="Times New Roman"/>
                <a:cs typeface="Times New Roman"/>
              </a:rPr>
              <a:t>i</a:t>
            </a:r>
            <a:r>
              <a:rPr sz="3150" spc="397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/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L</a:t>
            </a:r>
            <a:r>
              <a:rPr sz="3150" spc="-37" baseline="-18518" dirty="0">
                <a:latin typeface="Times New Roman"/>
                <a:cs typeface="Times New Roman"/>
              </a:rPr>
              <a:t>i</a:t>
            </a:r>
            <a:endParaRPr sz="3150" baseline="-18518">
              <a:latin typeface="Times New Roman"/>
              <a:cs typeface="Times New Roman"/>
            </a:endParaRPr>
          </a:p>
          <a:p>
            <a:pPr marL="2395855" marR="979169">
              <a:lnSpc>
                <a:spcPts val="3790"/>
              </a:lnSpc>
              <a:spcBef>
                <a:spcPts val="2735"/>
              </a:spcBef>
              <a:tabLst>
                <a:tab pos="3034030" algn="l"/>
              </a:tabLst>
            </a:pPr>
            <a:r>
              <a:rPr sz="3200" dirty="0">
                <a:latin typeface="Times New Roman"/>
                <a:cs typeface="Times New Roman"/>
              </a:rPr>
              <a:t>C</a:t>
            </a:r>
            <a:r>
              <a:rPr sz="3150" baseline="-18518" dirty="0">
                <a:latin typeface="Times New Roman"/>
                <a:cs typeface="Times New Roman"/>
              </a:rPr>
              <a:t>i</a:t>
            </a:r>
            <a:r>
              <a:rPr sz="3150" spc="-15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: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Number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of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reads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mapped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3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gene </a:t>
            </a:r>
            <a:r>
              <a:rPr sz="3200" spc="-25" dirty="0">
                <a:latin typeface="Times New Roman"/>
                <a:cs typeface="Times New Roman"/>
              </a:rPr>
              <a:t>L</a:t>
            </a:r>
            <a:r>
              <a:rPr sz="3150" spc="-37" baseline="-18518" dirty="0">
                <a:latin typeface="Times New Roman"/>
                <a:cs typeface="Times New Roman"/>
              </a:rPr>
              <a:t>i</a:t>
            </a:r>
            <a:r>
              <a:rPr sz="3200" spc="-25" dirty="0">
                <a:latin typeface="Times New Roman"/>
                <a:cs typeface="Times New Roman"/>
              </a:rPr>
              <a:t>:</a:t>
            </a:r>
            <a:r>
              <a:rPr sz="3200" dirty="0">
                <a:latin typeface="Times New Roman"/>
                <a:cs typeface="Times New Roman"/>
              </a:rPr>
              <a:t>	Exon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length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in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base-</a:t>
            </a:r>
            <a:r>
              <a:rPr sz="3200" dirty="0">
                <a:latin typeface="Times New Roman"/>
                <a:cs typeface="Times New Roman"/>
              </a:rPr>
              <a:t>pairs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for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the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gene</a:t>
            </a: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3200">
              <a:latin typeface="Times New Roman"/>
              <a:cs typeface="Times New Roman"/>
            </a:endParaRPr>
          </a:p>
          <a:p>
            <a:pPr marL="4013835">
              <a:lnSpc>
                <a:spcPct val="100000"/>
              </a:lnSpc>
            </a:pPr>
            <a:r>
              <a:rPr sz="3200" dirty="0">
                <a:latin typeface="Times New Roman"/>
                <a:cs typeface="Times New Roman"/>
              </a:rPr>
              <a:t>TPM</a:t>
            </a:r>
            <a:r>
              <a:rPr sz="3150" baseline="-18518" dirty="0">
                <a:latin typeface="Times New Roman"/>
                <a:cs typeface="Times New Roman"/>
              </a:rPr>
              <a:t>i</a:t>
            </a:r>
            <a:r>
              <a:rPr sz="3150" spc="382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=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10^6</a:t>
            </a:r>
            <a:r>
              <a:rPr sz="3200" spc="-1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*</a:t>
            </a:r>
            <a:r>
              <a:rPr sz="3200" spc="-7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150" baseline="-18518" dirty="0">
                <a:latin typeface="Times New Roman"/>
                <a:cs typeface="Times New Roman"/>
              </a:rPr>
              <a:t>i</a:t>
            </a:r>
            <a:r>
              <a:rPr sz="3150" spc="382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/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(T</a:t>
            </a:r>
            <a:r>
              <a:rPr sz="3150" baseline="-18518" dirty="0">
                <a:latin typeface="Times New Roman"/>
                <a:cs typeface="Times New Roman"/>
              </a:rPr>
              <a:t>1</a:t>
            </a:r>
            <a:r>
              <a:rPr sz="3150" spc="405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+</a:t>
            </a:r>
            <a:r>
              <a:rPr sz="3200" spc="-8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</a:t>
            </a:r>
            <a:r>
              <a:rPr sz="3150" baseline="-18518" dirty="0">
                <a:latin typeface="Times New Roman"/>
                <a:cs typeface="Times New Roman"/>
              </a:rPr>
              <a:t>2</a:t>
            </a:r>
            <a:r>
              <a:rPr sz="3150" spc="397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+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…..</a:t>
            </a:r>
            <a:r>
              <a:rPr sz="3200" spc="-75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T</a:t>
            </a:r>
            <a:r>
              <a:rPr sz="3150" spc="-37" baseline="-18518" dirty="0">
                <a:latin typeface="Times New Roman"/>
                <a:cs typeface="Times New Roman"/>
              </a:rPr>
              <a:t>n</a:t>
            </a:r>
            <a:r>
              <a:rPr sz="3200" spc="-25" dirty="0">
                <a:latin typeface="Times New Roman"/>
                <a:cs typeface="Times New Roman"/>
              </a:rPr>
              <a:t>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0744" y="5549900"/>
            <a:ext cx="11640820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solidFill>
                  <a:srgbClr val="333333"/>
                </a:solidFill>
                <a:latin typeface="Georgia"/>
                <a:cs typeface="Georgia"/>
              </a:rPr>
              <a:t>Wagner</a:t>
            </a:r>
            <a:r>
              <a:rPr sz="1800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i="1" dirty="0">
                <a:solidFill>
                  <a:srgbClr val="333333"/>
                </a:solidFill>
                <a:latin typeface="Georgia"/>
                <a:cs typeface="Georgia"/>
              </a:rPr>
              <a:t>et</a:t>
            </a:r>
            <a:r>
              <a:rPr sz="1800" i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333333"/>
                </a:solidFill>
                <a:latin typeface="Georgia"/>
                <a:cs typeface="Georgia"/>
              </a:rPr>
              <a:t>al.</a:t>
            </a:r>
            <a:r>
              <a:rPr sz="1800" spc="-2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Measurement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of</a:t>
            </a:r>
            <a:r>
              <a:rPr sz="1800" b="1" spc="-2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mRNA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abundance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using</a:t>
            </a:r>
            <a:r>
              <a:rPr sz="1800" b="1" spc="-25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spc="-10" dirty="0">
                <a:solidFill>
                  <a:srgbClr val="333333"/>
                </a:solidFill>
                <a:latin typeface="Georgia"/>
                <a:cs typeface="Georgia"/>
              </a:rPr>
              <a:t>RNA-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seq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data:</a:t>
            </a:r>
            <a:r>
              <a:rPr sz="1800" b="1" spc="-25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RPKM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measure</a:t>
            </a:r>
            <a:r>
              <a:rPr sz="1800" b="1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is</a:t>
            </a:r>
            <a:r>
              <a:rPr sz="1800" b="1" spc="-25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spc="-10" dirty="0">
                <a:solidFill>
                  <a:srgbClr val="333333"/>
                </a:solidFill>
                <a:latin typeface="Georgia"/>
                <a:cs typeface="Georgia"/>
              </a:rPr>
              <a:t>inconsistent </a:t>
            </a:r>
            <a:r>
              <a:rPr sz="1800" b="1" dirty="0">
                <a:solidFill>
                  <a:srgbClr val="333333"/>
                </a:solidFill>
                <a:latin typeface="Georgia"/>
                <a:cs typeface="Georgia"/>
              </a:rPr>
              <a:t>among</a:t>
            </a:r>
            <a:r>
              <a:rPr sz="1800" b="1" spc="-15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b="1" spc="-10" dirty="0">
                <a:solidFill>
                  <a:srgbClr val="333333"/>
                </a:solidFill>
                <a:latin typeface="Georgia"/>
                <a:cs typeface="Georgia"/>
              </a:rPr>
              <a:t>samples.</a:t>
            </a:r>
            <a:endParaRPr sz="1800" dirty="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CD74-B6FD-F588-DCA4-C7FE6F26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TPM vs RPKM</a:t>
            </a:r>
          </a:p>
        </p:txBody>
      </p:sp>
      <p:pic>
        <p:nvPicPr>
          <p:cNvPr id="5" name="Picture 4" descr="A pie chart with numbers and a red circle&#10;&#10;Description automatically generated">
            <a:extLst>
              <a:ext uri="{FF2B5EF4-FFF2-40B4-BE49-F238E27FC236}">
                <a16:creationId xmlns:a16="http://schemas.microsoft.com/office/drawing/2014/main" id="{AE77ED7C-F7B2-AF6E-9731-A31A52271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9" y="2608725"/>
            <a:ext cx="6193056" cy="3374026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77811A47-3438-3445-3DE4-248D53B209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16"/>
          <a:stretch/>
        </p:blipFill>
        <p:spPr>
          <a:xfrm>
            <a:off x="6271795" y="2514600"/>
            <a:ext cx="5790161" cy="3374026"/>
          </a:xfrm>
          <a:prstGeom prst="rect">
            <a:avLst/>
          </a:prstGeom>
        </p:spPr>
      </p:pic>
      <p:pic>
        <p:nvPicPr>
          <p:cNvPr id="9" name="Picture 8" descr="A screenshot of a table&#10;&#10;Description automatically generated">
            <a:extLst>
              <a:ext uri="{FF2B5EF4-FFF2-40B4-BE49-F238E27FC236}">
                <a16:creationId xmlns:a16="http://schemas.microsoft.com/office/drawing/2014/main" id="{AB1321B9-6CAE-9F84-05A9-3447D5BF6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619379"/>
            <a:ext cx="5890794" cy="174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069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Relationship</a:t>
            </a:r>
            <a:r>
              <a:rPr spc="-85" dirty="0"/>
              <a:t> </a:t>
            </a:r>
            <a:r>
              <a:rPr dirty="0"/>
              <a:t>between</a:t>
            </a:r>
            <a:r>
              <a:rPr spc="-80" dirty="0"/>
              <a:t> </a:t>
            </a:r>
            <a:r>
              <a:rPr dirty="0"/>
              <a:t>RPKM</a:t>
            </a:r>
            <a:r>
              <a:rPr spc="-75" dirty="0"/>
              <a:t> </a:t>
            </a:r>
            <a:r>
              <a:rPr dirty="0"/>
              <a:t>(FPKM)</a:t>
            </a:r>
            <a:r>
              <a:rPr spc="-80" dirty="0"/>
              <a:t> </a:t>
            </a:r>
            <a:r>
              <a:rPr dirty="0"/>
              <a:t>and</a:t>
            </a:r>
            <a:r>
              <a:rPr spc="-140" dirty="0"/>
              <a:t> </a:t>
            </a:r>
            <a:r>
              <a:rPr spc="-25" dirty="0"/>
              <a:t>TPM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27898" y="2043684"/>
            <a:ext cx="985519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200" spc="-20" dirty="0">
                <a:latin typeface="Times New Roman"/>
                <a:cs typeface="Times New Roman"/>
              </a:rPr>
              <a:t>TPM</a:t>
            </a:r>
            <a:r>
              <a:rPr sz="3150" spc="-30" baseline="-18518" dirty="0">
                <a:latin typeface="Times New Roman"/>
                <a:cs typeface="Times New Roman"/>
              </a:rPr>
              <a:t>i</a:t>
            </a:r>
            <a:endParaRPr sz="3150" baseline="-18518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40736" y="2043684"/>
            <a:ext cx="421894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Times New Roman"/>
                <a:cs typeface="Times New Roman"/>
              </a:rPr>
              <a:t>=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RPKM</a:t>
            </a:r>
            <a:r>
              <a:rPr sz="3150" baseline="-18518" dirty="0">
                <a:latin typeface="Times New Roman"/>
                <a:cs typeface="Times New Roman"/>
              </a:rPr>
              <a:t>i</a:t>
            </a:r>
            <a:r>
              <a:rPr sz="3150" spc="390" baseline="-18518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/</a:t>
            </a:r>
            <a:r>
              <a:rPr sz="3200" spc="-2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Sum</a:t>
            </a:r>
            <a:r>
              <a:rPr sz="3200" spc="-2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(RPKM)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05500" y="3449828"/>
            <a:ext cx="78981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33333"/>
                </a:solidFill>
                <a:latin typeface="Georgia"/>
                <a:cs typeface="Georgia"/>
              </a:rPr>
              <a:t>Ref:</a:t>
            </a:r>
            <a:r>
              <a:rPr sz="1800" spc="-30" dirty="0">
                <a:solidFill>
                  <a:srgbClr val="333333"/>
                </a:solidFill>
                <a:latin typeface="Georgia"/>
                <a:cs typeface="Georgia"/>
              </a:rPr>
              <a:t> </a:t>
            </a:r>
            <a:r>
              <a:rPr sz="1800" u="sng" spc="-3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https://rnajournal.cshlp.org/content/early/2020/04/13/rna.074922.120.full.pdf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Core</a:t>
            </a:r>
            <a:r>
              <a:rPr spc="-145" dirty="0"/>
              <a:t> </a:t>
            </a:r>
            <a:r>
              <a:rPr spc="-10" dirty="0"/>
              <a:t>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92124"/>
            <a:ext cx="7398384" cy="453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6415" indent="-51371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526415" algn="l"/>
              </a:tabLst>
            </a:pPr>
            <a:r>
              <a:rPr sz="3200" dirty="0">
                <a:latin typeface="Times New Roman"/>
                <a:cs typeface="Times New Roman"/>
              </a:rPr>
              <a:t>Data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quality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checking.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spcBef>
                <a:spcPts val="5"/>
              </a:spcBef>
              <a:buAutoNum type="arabicPeriod"/>
              <a:tabLst>
                <a:tab pos="526415" algn="l"/>
              </a:tabLst>
            </a:pPr>
            <a:r>
              <a:rPr sz="3200" dirty="0">
                <a:latin typeface="Times New Roman"/>
                <a:cs typeface="Times New Roman"/>
              </a:rPr>
              <a:t>Read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mapping.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0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0065" indent="-507365">
              <a:lnSpc>
                <a:spcPct val="100000"/>
              </a:lnSpc>
              <a:buAutoNum type="arabicPeriod"/>
              <a:tabLst>
                <a:tab pos="520065" algn="l"/>
              </a:tabLst>
            </a:pPr>
            <a:r>
              <a:rPr sz="3200" dirty="0">
                <a:latin typeface="Times New Roman"/>
                <a:cs typeface="Times New Roman"/>
              </a:rPr>
              <a:t>Quantification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of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gene</a:t>
            </a:r>
            <a:r>
              <a:rPr sz="3200" spc="-6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expression.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5"/>
              </a:spcBef>
              <a:buFont typeface="Times New Roman"/>
              <a:buAutoNum type="arabicPeriod"/>
            </a:pPr>
            <a:endParaRPr sz="3200" dirty="0"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buAutoNum type="arabicPeriod"/>
              <a:tabLst>
                <a:tab pos="526415" algn="l"/>
                <a:tab pos="6742430" algn="l"/>
              </a:tabLst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Differential</a:t>
            </a:r>
            <a:r>
              <a:rPr sz="3200" spc="-1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gene</a:t>
            </a:r>
            <a:r>
              <a:rPr sz="3200" spc="-9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expression</a:t>
            </a:r>
            <a:r>
              <a:rPr sz="3200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FF0000"/>
                </a:solidFill>
                <a:latin typeface="Times New Roman"/>
                <a:cs typeface="Times New Roman"/>
              </a:rPr>
              <a:t>analysis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3200" spc="-20" dirty="0">
                <a:solidFill>
                  <a:srgbClr val="FF0000"/>
                </a:solidFill>
                <a:latin typeface="Times New Roman"/>
                <a:cs typeface="Times New Roman"/>
              </a:rPr>
              <a:t>(R).</a:t>
            </a: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5"/>
              </a:spcBef>
              <a:buFont typeface="Times New Roman"/>
              <a:buAutoNum type="arabicPeriod"/>
            </a:pP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526415" indent="-513715">
              <a:lnSpc>
                <a:spcPct val="100000"/>
              </a:lnSpc>
              <a:buAutoNum type="arabicPeriod"/>
              <a:tabLst>
                <a:tab pos="526415" algn="l"/>
              </a:tabLst>
            </a:pP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Interpretation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DE</a:t>
            </a:r>
            <a:r>
              <a:rPr sz="3200" spc="-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0000"/>
                </a:solidFill>
                <a:latin typeface="Times New Roman"/>
                <a:cs typeface="Times New Roman"/>
              </a:rPr>
              <a:t>analysis</a:t>
            </a:r>
            <a:r>
              <a:rPr sz="3200" spc="-5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3200" spc="-10" dirty="0">
                <a:solidFill>
                  <a:srgbClr val="FF0000"/>
                </a:solidFill>
                <a:latin typeface="Times New Roman"/>
                <a:cs typeface="Times New Roman"/>
              </a:rPr>
              <a:t>results.</a:t>
            </a:r>
            <a:endParaRPr sz="32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09407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45" dirty="0"/>
              <a:t> </a:t>
            </a:r>
            <a:r>
              <a:rPr dirty="0"/>
              <a:t>quality</a:t>
            </a:r>
            <a:r>
              <a:rPr spc="-45" dirty="0"/>
              <a:t> </a:t>
            </a:r>
            <a:r>
              <a:rPr spc="-10" dirty="0"/>
              <a:t>checking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5097" y="940308"/>
            <a:ext cx="10686415" cy="2470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6415" indent="-513715">
              <a:lnSpc>
                <a:spcPts val="3815"/>
              </a:lnSpc>
              <a:spcBef>
                <a:spcPts val="100"/>
              </a:spcBef>
              <a:buAutoNum type="arabicPeriod"/>
              <a:tabLst>
                <a:tab pos="526415" algn="l"/>
              </a:tabLst>
            </a:pPr>
            <a:r>
              <a:rPr sz="3200" spc="-100" dirty="0">
                <a:latin typeface="Times New Roman"/>
                <a:cs typeface="Times New Roman"/>
              </a:rPr>
              <a:t>We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use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fastqc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to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run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data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quality</a:t>
            </a:r>
            <a:r>
              <a:rPr sz="3200" spc="-5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checking.</a:t>
            </a:r>
            <a:endParaRPr sz="3200">
              <a:latin typeface="Times New Roman"/>
              <a:cs typeface="Times New Roman"/>
            </a:endParaRPr>
          </a:p>
          <a:p>
            <a:pPr marL="526415" indent="-513715">
              <a:lnSpc>
                <a:spcPts val="3804"/>
              </a:lnSpc>
              <a:buAutoNum type="arabicPeriod"/>
              <a:tabLst>
                <a:tab pos="526415" algn="l"/>
              </a:tabLst>
            </a:pPr>
            <a:r>
              <a:rPr sz="3200" spc="-25" dirty="0">
                <a:latin typeface="Times New Roman"/>
                <a:cs typeface="Times New Roman"/>
              </a:rPr>
              <a:t>Available</a:t>
            </a:r>
            <a:r>
              <a:rPr sz="3200" spc="-114" dirty="0">
                <a:latin typeface="Times New Roman"/>
                <a:cs typeface="Times New Roman"/>
              </a:rPr>
              <a:t> </a:t>
            </a:r>
            <a:r>
              <a:rPr sz="3200" spc="-25" dirty="0">
                <a:latin typeface="Times New Roman"/>
                <a:cs typeface="Times New Roman"/>
              </a:rPr>
              <a:t>at</a:t>
            </a:r>
            <a:endParaRPr sz="3200">
              <a:latin typeface="Times New Roman"/>
              <a:cs typeface="Times New Roman"/>
            </a:endParaRPr>
          </a:p>
          <a:p>
            <a:pPr marL="527050">
              <a:lnSpc>
                <a:spcPts val="3829"/>
              </a:lnSpc>
            </a:pPr>
            <a:r>
              <a:rPr sz="3200" u="heavy" spc="-6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</a:rPr>
              <a:t>https://</a:t>
            </a:r>
            <a:r>
              <a:rPr sz="3200" u="heavy" spc="-6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2"/>
              </a:rPr>
              <a:t>www.bioinformatics.babraham.ac.uk/projects/fastqc/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80"/>
              </a:spcBef>
            </a:pPr>
            <a:endParaRPr sz="32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  <a:tabLst>
                <a:tab pos="1694814" algn="l"/>
              </a:tabLst>
            </a:pPr>
            <a:r>
              <a:rPr sz="3200" spc="-10" dirty="0">
                <a:latin typeface="Times New Roman"/>
                <a:cs typeface="Times New Roman"/>
              </a:rPr>
              <a:t>fastqc</a:t>
            </a:r>
            <a:r>
              <a:rPr sz="3200" dirty="0">
                <a:latin typeface="Times New Roman"/>
                <a:cs typeface="Times New Roman"/>
              </a:rPr>
              <a:t>	</a:t>
            </a:r>
            <a:r>
              <a:rPr sz="3200" spc="-10" dirty="0">
                <a:latin typeface="Times New Roman"/>
                <a:cs typeface="Times New Roman"/>
              </a:rPr>
              <a:t>xx.fastq</a:t>
            </a:r>
            <a:endParaRPr sz="32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36439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Quantification</a:t>
            </a:r>
            <a:r>
              <a:rPr spc="-8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gene</a:t>
            </a:r>
            <a:r>
              <a:rPr spc="-65" dirty="0"/>
              <a:t> </a:t>
            </a:r>
            <a:r>
              <a:rPr spc="-10" dirty="0"/>
              <a:t>expression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5977" y="1233932"/>
            <a:ext cx="1352550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98450" marR="5080" indent="-28575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RNAseq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reads (FASTQ)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6371" y="1954529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200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81627" y="2632964"/>
            <a:ext cx="236664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415925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Align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genome (Tophat,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STAR,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HISAT2)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436371" y="3305948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89"/>
                </a:moveTo>
                <a:lnTo>
                  <a:pt x="0" y="529589"/>
                </a:lnTo>
                <a:lnTo>
                  <a:pt x="38100" y="605789"/>
                </a:lnTo>
                <a:lnTo>
                  <a:pt x="69850" y="542289"/>
                </a:lnTo>
                <a:lnTo>
                  <a:pt x="34925" y="542289"/>
                </a:lnTo>
                <a:lnTo>
                  <a:pt x="34924" y="529589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89"/>
                </a:lnTo>
                <a:lnTo>
                  <a:pt x="41275" y="542289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89"/>
                </a:moveTo>
                <a:lnTo>
                  <a:pt x="41274" y="529589"/>
                </a:lnTo>
                <a:lnTo>
                  <a:pt x="41275" y="542289"/>
                </a:lnTo>
                <a:lnTo>
                  <a:pt x="69850" y="542289"/>
                </a:lnTo>
                <a:lnTo>
                  <a:pt x="76200" y="529589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36371" y="4475618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200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75994" y="3996563"/>
            <a:ext cx="2180590" cy="61087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0"/>
              </a:spcBef>
            </a:pPr>
            <a:r>
              <a:rPr sz="1800" dirty="0">
                <a:latin typeface="Times New Roman"/>
                <a:cs typeface="Times New Roman"/>
              </a:rPr>
              <a:t>BAM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files</a:t>
            </a:r>
            <a:endParaRPr sz="18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245"/>
              </a:spcBef>
            </a:pPr>
            <a:r>
              <a:rPr sz="1600" spc="-10" dirty="0">
                <a:latin typeface="Times New Roman"/>
                <a:cs typeface="Times New Roman"/>
              </a:rPr>
              <a:t>Genome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3217" y="5202428"/>
            <a:ext cx="222250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 indent="29210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read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count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matrix </a:t>
            </a:r>
            <a:r>
              <a:rPr sz="1800" dirty="0">
                <a:latin typeface="Times New Roman"/>
                <a:cs typeface="Times New Roman"/>
              </a:rPr>
              <a:t>(featureCounts,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HTSeq)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2968" y="1121155"/>
            <a:ext cx="7511415" cy="1129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alignment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process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is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time-consuming!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25"/>
              </a:spcBef>
              <a:buAutoNum type="arabicPeriod"/>
              <a:tabLst>
                <a:tab pos="355600" algn="l"/>
              </a:tabLst>
            </a:pPr>
            <a:r>
              <a:rPr sz="2400" spc="-55" dirty="0">
                <a:latin typeface="Times New Roman"/>
                <a:cs typeface="Times New Roman"/>
              </a:rPr>
              <a:t>We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can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get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read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count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gene,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but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NOT</a:t>
            </a:r>
            <a:r>
              <a:rPr sz="2400" spc="-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isoforms!</a:t>
            </a:r>
            <a:endParaRPr sz="24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20"/>
              </a:spcBef>
              <a:buAutoNum type="arabicPeriod"/>
              <a:tabLst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Reads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ambiguity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not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solved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well.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3235962" y="4082078"/>
            <a:ext cx="8702675" cy="472440"/>
            <a:chOff x="3235962" y="4082078"/>
            <a:chExt cx="8702675" cy="472440"/>
          </a:xfrm>
        </p:grpSpPr>
        <p:sp>
          <p:nvSpPr>
            <p:cNvPr id="12" name="object 12"/>
            <p:cNvSpPr/>
            <p:nvPr/>
          </p:nvSpPr>
          <p:spPr>
            <a:xfrm>
              <a:off x="3242310" y="4446917"/>
              <a:ext cx="8689975" cy="95250"/>
            </a:xfrm>
            <a:custGeom>
              <a:avLst/>
              <a:gdLst/>
              <a:ahLst/>
              <a:cxnLst/>
              <a:rect l="l" t="t" r="r" b="b"/>
              <a:pathLst>
                <a:path w="8689975" h="95250">
                  <a:moveTo>
                    <a:pt x="617042" y="0"/>
                  </a:moveTo>
                  <a:lnTo>
                    <a:pt x="0" y="0"/>
                  </a:lnTo>
                  <a:lnTo>
                    <a:pt x="0" y="95084"/>
                  </a:lnTo>
                  <a:lnTo>
                    <a:pt x="617042" y="95084"/>
                  </a:lnTo>
                  <a:lnTo>
                    <a:pt x="617042" y="0"/>
                  </a:lnTo>
                  <a:close/>
                </a:path>
                <a:path w="8689975" h="95250">
                  <a:moveTo>
                    <a:pt x="8689645" y="0"/>
                  </a:moveTo>
                  <a:lnTo>
                    <a:pt x="2710726" y="0"/>
                  </a:lnTo>
                  <a:lnTo>
                    <a:pt x="2710726" y="95084"/>
                  </a:lnTo>
                  <a:lnTo>
                    <a:pt x="8689645" y="95084"/>
                  </a:lnTo>
                  <a:lnTo>
                    <a:pt x="8689645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242312" y="4446906"/>
              <a:ext cx="8689975" cy="95250"/>
            </a:xfrm>
            <a:custGeom>
              <a:avLst/>
              <a:gdLst/>
              <a:ahLst/>
              <a:cxnLst/>
              <a:rect l="l" t="t" r="r" b="b"/>
              <a:pathLst>
                <a:path w="8689975" h="95250">
                  <a:moveTo>
                    <a:pt x="0" y="0"/>
                  </a:moveTo>
                  <a:lnTo>
                    <a:pt x="8689649" y="0"/>
                  </a:lnTo>
                  <a:lnTo>
                    <a:pt x="8689649" y="95095"/>
                  </a:lnTo>
                  <a:lnTo>
                    <a:pt x="0" y="95095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859354" y="4445478"/>
              <a:ext cx="2094230" cy="102235"/>
            </a:xfrm>
            <a:custGeom>
              <a:avLst/>
              <a:gdLst/>
              <a:ahLst/>
              <a:cxnLst/>
              <a:rect l="l" t="t" r="r" b="b"/>
              <a:pathLst>
                <a:path w="2094229" h="102235">
                  <a:moveTo>
                    <a:pt x="2093686" y="0"/>
                  </a:moveTo>
                  <a:lnTo>
                    <a:pt x="0" y="0"/>
                  </a:lnTo>
                  <a:lnTo>
                    <a:pt x="0" y="102228"/>
                  </a:lnTo>
                  <a:lnTo>
                    <a:pt x="2093686" y="102228"/>
                  </a:lnTo>
                  <a:lnTo>
                    <a:pt x="209368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859354" y="4445478"/>
              <a:ext cx="2094230" cy="102235"/>
            </a:xfrm>
            <a:custGeom>
              <a:avLst/>
              <a:gdLst/>
              <a:ahLst/>
              <a:cxnLst/>
              <a:rect l="l" t="t" r="r" b="b"/>
              <a:pathLst>
                <a:path w="2094229" h="102235">
                  <a:moveTo>
                    <a:pt x="0" y="0"/>
                  </a:moveTo>
                  <a:lnTo>
                    <a:pt x="2093686" y="0"/>
                  </a:lnTo>
                  <a:lnTo>
                    <a:pt x="2093686" y="102228"/>
                  </a:lnTo>
                  <a:lnTo>
                    <a:pt x="0" y="102228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127581" y="4445478"/>
              <a:ext cx="3366135" cy="95250"/>
            </a:xfrm>
            <a:custGeom>
              <a:avLst/>
              <a:gdLst/>
              <a:ahLst/>
              <a:cxnLst/>
              <a:rect l="l" t="t" r="r" b="b"/>
              <a:pathLst>
                <a:path w="3366134" h="95250">
                  <a:moveTo>
                    <a:pt x="3366067" y="0"/>
                  </a:moveTo>
                  <a:lnTo>
                    <a:pt x="0" y="0"/>
                  </a:lnTo>
                  <a:lnTo>
                    <a:pt x="0" y="95094"/>
                  </a:lnTo>
                  <a:lnTo>
                    <a:pt x="3366067" y="95094"/>
                  </a:lnTo>
                  <a:lnTo>
                    <a:pt x="3366067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127581" y="4445478"/>
              <a:ext cx="3366135" cy="95250"/>
            </a:xfrm>
            <a:custGeom>
              <a:avLst/>
              <a:gdLst/>
              <a:ahLst/>
              <a:cxnLst/>
              <a:rect l="l" t="t" r="r" b="b"/>
              <a:pathLst>
                <a:path w="3366134" h="95250">
                  <a:moveTo>
                    <a:pt x="0" y="95095"/>
                  </a:moveTo>
                  <a:lnTo>
                    <a:pt x="3366068" y="95095"/>
                  </a:lnTo>
                  <a:lnTo>
                    <a:pt x="3366068" y="0"/>
                  </a:lnTo>
                  <a:lnTo>
                    <a:pt x="0" y="0"/>
                  </a:lnTo>
                  <a:lnTo>
                    <a:pt x="0" y="95095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790922" y="428177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790922" y="428177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365545" y="428177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365545" y="428177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135692" y="4306119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4097448" y="437556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097448" y="437556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672070" y="437556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4672070" y="437556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4442217" y="4399906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3961391" y="4187714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3961391" y="4187714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36014" y="4187714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536014" y="4187714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4306161" y="4212056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8213316" y="435623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8213316" y="435623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8787940" y="435623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8787940" y="435623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8558085" y="4380572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8859401" y="421205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8859401" y="421205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9434026" y="421205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8" y="48682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9434026" y="421205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9204171" y="4236398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9582811" y="435538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9582811" y="435538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10157434" y="435538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10157434" y="435538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9927581" y="4379723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0329819" y="425853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10329819" y="425853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10904443" y="425853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0904443" y="425853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10674589" y="4282878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9319098" y="408842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9319098" y="408842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9893721" y="408842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9893721" y="408842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9663868" y="4112769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8" name="object 58"/>
          <p:cNvSpPr txBox="1"/>
          <p:nvPr/>
        </p:nvSpPr>
        <p:spPr>
          <a:xfrm>
            <a:off x="4433418" y="4676140"/>
            <a:ext cx="57975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0" dirty="0">
                <a:latin typeface="Times New Roman"/>
                <a:cs typeface="Times New Roman"/>
              </a:rPr>
              <a:t>Gene1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7150000" y="3307481"/>
            <a:ext cx="76200" cy="523875"/>
          </a:xfrm>
          <a:custGeom>
            <a:avLst/>
            <a:gdLst/>
            <a:ahLst/>
            <a:cxnLst/>
            <a:rect l="l" t="t" r="r" b="b"/>
            <a:pathLst>
              <a:path w="76200" h="523875">
                <a:moveTo>
                  <a:pt x="34924" y="447650"/>
                </a:moveTo>
                <a:lnTo>
                  <a:pt x="0" y="447650"/>
                </a:lnTo>
                <a:lnTo>
                  <a:pt x="38100" y="523850"/>
                </a:lnTo>
                <a:lnTo>
                  <a:pt x="69850" y="460350"/>
                </a:lnTo>
                <a:lnTo>
                  <a:pt x="34925" y="460350"/>
                </a:lnTo>
                <a:lnTo>
                  <a:pt x="34924" y="447650"/>
                </a:lnTo>
                <a:close/>
              </a:path>
              <a:path w="76200" h="523875">
                <a:moveTo>
                  <a:pt x="41273" y="0"/>
                </a:moveTo>
                <a:lnTo>
                  <a:pt x="34923" y="0"/>
                </a:lnTo>
                <a:lnTo>
                  <a:pt x="34925" y="460350"/>
                </a:lnTo>
                <a:lnTo>
                  <a:pt x="41275" y="460350"/>
                </a:lnTo>
                <a:lnTo>
                  <a:pt x="41273" y="0"/>
                </a:lnTo>
                <a:close/>
              </a:path>
              <a:path w="76200" h="523875">
                <a:moveTo>
                  <a:pt x="76200" y="447650"/>
                </a:moveTo>
                <a:lnTo>
                  <a:pt x="41274" y="447650"/>
                </a:lnTo>
                <a:lnTo>
                  <a:pt x="41275" y="460350"/>
                </a:lnTo>
                <a:lnTo>
                  <a:pt x="69850" y="460350"/>
                </a:lnTo>
                <a:lnTo>
                  <a:pt x="76200" y="44765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0" name="object 60"/>
          <p:cNvGrpSpPr/>
          <p:nvPr/>
        </p:nvGrpSpPr>
        <p:grpSpPr>
          <a:xfrm>
            <a:off x="6841318" y="2844881"/>
            <a:ext cx="932180" cy="61594"/>
            <a:chOff x="6841318" y="2844881"/>
            <a:chExt cx="932180" cy="61594"/>
          </a:xfrm>
        </p:grpSpPr>
        <p:sp>
          <p:nvSpPr>
            <p:cNvPr id="61" name="object 61"/>
            <p:cNvSpPr/>
            <p:nvPr/>
          </p:nvSpPr>
          <p:spPr>
            <a:xfrm>
              <a:off x="6847668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6847668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7422291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7422291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7192438" y="2875573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6" name="object 66"/>
          <p:cNvGrpSpPr/>
          <p:nvPr/>
        </p:nvGrpSpPr>
        <p:grpSpPr>
          <a:xfrm>
            <a:off x="6091718" y="2982455"/>
            <a:ext cx="932180" cy="61594"/>
            <a:chOff x="6091718" y="2982455"/>
            <a:chExt cx="932180" cy="61594"/>
          </a:xfrm>
        </p:grpSpPr>
        <p:sp>
          <p:nvSpPr>
            <p:cNvPr id="67" name="object 67"/>
            <p:cNvSpPr/>
            <p:nvPr/>
          </p:nvSpPr>
          <p:spPr>
            <a:xfrm>
              <a:off x="6098068" y="298880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68"/>
            <p:cNvSpPr/>
            <p:nvPr/>
          </p:nvSpPr>
          <p:spPr>
            <a:xfrm>
              <a:off x="6098068" y="298880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9" name="object 69"/>
            <p:cNvSpPr/>
            <p:nvPr/>
          </p:nvSpPr>
          <p:spPr>
            <a:xfrm>
              <a:off x="6672691" y="298880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6672691" y="2988805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6442838" y="3013147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2" name="object 72"/>
          <p:cNvGrpSpPr/>
          <p:nvPr/>
        </p:nvGrpSpPr>
        <p:grpSpPr>
          <a:xfrm>
            <a:off x="5309299" y="2844881"/>
            <a:ext cx="932180" cy="61594"/>
            <a:chOff x="5309299" y="2844881"/>
            <a:chExt cx="932180" cy="61594"/>
          </a:xfrm>
        </p:grpSpPr>
        <p:sp>
          <p:nvSpPr>
            <p:cNvPr id="73" name="object 73"/>
            <p:cNvSpPr/>
            <p:nvPr/>
          </p:nvSpPr>
          <p:spPr>
            <a:xfrm>
              <a:off x="5315649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5315649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5" name="object 75"/>
            <p:cNvSpPr/>
            <p:nvPr/>
          </p:nvSpPr>
          <p:spPr>
            <a:xfrm>
              <a:off x="5890272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6"/>
            <p:cNvSpPr/>
            <p:nvPr/>
          </p:nvSpPr>
          <p:spPr>
            <a:xfrm>
              <a:off x="5890272" y="28512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5660419" y="2875573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8" name="object 78"/>
          <p:cNvGrpSpPr/>
          <p:nvPr/>
        </p:nvGrpSpPr>
        <p:grpSpPr>
          <a:xfrm>
            <a:off x="7388820" y="3032306"/>
            <a:ext cx="932180" cy="61594"/>
            <a:chOff x="7388820" y="3032306"/>
            <a:chExt cx="932180" cy="61594"/>
          </a:xfrm>
        </p:grpSpPr>
        <p:sp>
          <p:nvSpPr>
            <p:cNvPr id="79" name="object 79"/>
            <p:cNvSpPr/>
            <p:nvPr/>
          </p:nvSpPr>
          <p:spPr>
            <a:xfrm>
              <a:off x="7395170" y="3038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80"/>
            <p:cNvSpPr/>
            <p:nvPr/>
          </p:nvSpPr>
          <p:spPr>
            <a:xfrm>
              <a:off x="7395170" y="3038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81"/>
            <p:cNvSpPr/>
            <p:nvPr/>
          </p:nvSpPr>
          <p:spPr>
            <a:xfrm>
              <a:off x="7969793" y="3038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2" name="object 82"/>
            <p:cNvSpPr/>
            <p:nvPr/>
          </p:nvSpPr>
          <p:spPr>
            <a:xfrm>
              <a:off x="7969793" y="3038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3" name="object 83"/>
            <p:cNvSpPr/>
            <p:nvPr/>
          </p:nvSpPr>
          <p:spPr>
            <a:xfrm>
              <a:off x="7739939" y="3062998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4" name="object 84"/>
          <p:cNvGrpSpPr/>
          <p:nvPr/>
        </p:nvGrpSpPr>
        <p:grpSpPr>
          <a:xfrm>
            <a:off x="8565742" y="3027392"/>
            <a:ext cx="932180" cy="61594"/>
            <a:chOff x="8565742" y="3027392"/>
            <a:chExt cx="932180" cy="61594"/>
          </a:xfrm>
        </p:grpSpPr>
        <p:sp>
          <p:nvSpPr>
            <p:cNvPr id="85" name="object 85"/>
            <p:cNvSpPr/>
            <p:nvPr/>
          </p:nvSpPr>
          <p:spPr>
            <a:xfrm>
              <a:off x="8572092" y="303374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86"/>
            <p:cNvSpPr/>
            <p:nvPr/>
          </p:nvSpPr>
          <p:spPr>
            <a:xfrm>
              <a:off x="8572092" y="303374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87"/>
            <p:cNvSpPr/>
            <p:nvPr/>
          </p:nvSpPr>
          <p:spPr>
            <a:xfrm>
              <a:off x="9146715" y="303374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88"/>
            <p:cNvSpPr/>
            <p:nvPr/>
          </p:nvSpPr>
          <p:spPr>
            <a:xfrm>
              <a:off x="9146715" y="303374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object 89"/>
            <p:cNvSpPr/>
            <p:nvPr/>
          </p:nvSpPr>
          <p:spPr>
            <a:xfrm>
              <a:off x="8916860" y="3058085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0" name="object 90"/>
          <p:cNvGrpSpPr/>
          <p:nvPr/>
        </p:nvGrpSpPr>
        <p:grpSpPr>
          <a:xfrm>
            <a:off x="8539202" y="2804281"/>
            <a:ext cx="932180" cy="61594"/>
            <a:chOff x="8539202" y="2804281"/>
            <a:chExt cx="932180" cy="61594"/>
          </a:xfrm>
        </p:grpSpPr>
        <p:sp>
          <p:nvSpPr>
            <p:cNvPr id="91" name="object 91"/>
            <p:cNvSpPr/>
            <p:nvPr/>
          </p:nvSpPr>
          <p:spPr>
            <a:xfrm>
              <a:off x="8545552" y="28106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8545552" y="28106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93"/>
            <p:cNvSpPr/>
            <p:nvPr/>
          </p:nvSpPr>
          <p:spPr>
            <a:xfrm>
              <a:off x="9120176" y="28106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94"/>
            <p:cNvSpPr/>
            <p:nvPr/>
          </p:nvSpPr>
          <p:spPr>
            <a:xfrm>
              <a:off x="9120176" y="2810631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95"/>
            <p:cNvSpPr/>
            <p:nvPr/>
          </p:nvSpPr>
          <p:spPr>
            <a:xfrm>
              <a:off x="8890322" y="2834974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6" name="object 96"/>
          <p:cNvGrpSpPr/>
          <p:nvPr/>
        </p:nvGrpSpPr>
        <p:grpSpPr>
          <a:xfrm>
            <a:off x="7884595" y="2916773"/>
            <a:ext cx="932180" cy="61594"/>
            <a:chOff x="7884595" y="2916773"/>
            <a:chExt cx="932180" cy="61594"/>
          </a:xfrm>
        </p:grpSpPr>
        <p:sp>
          <p:nvSpPr>
            <p:cNvPr id="97" name="object 97"/>
            <p:cNvSpPr/>
            <p:nvPr/>
          </p:nvSpPr>
          <p:spPr>
            <a:xfrm>
              <a:off x="7890945" y="292312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8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8" y="48682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8"/>
            <p:cNvSpPr/>
            <p:nvPr/>
          </p:nvSpPr>
          <p:spPr>
            <a:xfrm>
              <a:off x="7890945" y="292312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99"/>
            <p:cNvSpPr/>
            <p:nvPr/>
          </p:nvSpPr>
          <p:spPr>
            <a:xfrm>
              <a:off x="8465567" y="292312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00"/>
            <p:cNvSpPr/>
            <p:nvPr/>
          </p:nvSpPr>
          <p:spPr>
            <a:xfrm>
              <a:off x="8465567" y="292312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01"/>
            <p:cNvSpPr/>
            <p:nvPr/>
          </p:nvSpPr>
          <p:spPr>
            <a:xfrm>
              <a:off x="8235713" y="2947465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2" name="object 102"/>
          <p:cNvGrpSpPr/>
          <p:nvPr/>
        </p:nvGrpSpPr>
        <p:grpSpPr>
          <a:xfrm>
            <a:off x="6722054" y="3165632"/>
            <a:ext cx="932180" cy="61594"/>
            <a:chOff x="6722054" y="3165632"/>
            <a:chExt cx="932180" cy="61594"/>
          </a:xfrm>
        </p:grpSpPr>
        <p:sp>
          <p:nvSpPr>
            <p:cNvPr id="103" name="object 103"/>
            <p:cNvSpPr/>
            <p:nvPr/>
          </p:nvSpPr>
          <p:spPr>
            <a:xfrm>
              <a:off x="6728404" y="317198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4"/>
            <p:cNvSpPr/>
            <p:nvPr/>
          </p:nvSpPr>
          <p:spPr>
            <a:xfrm>
              <a:off x="6728404" y="317198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05"/>
            <p:cNvSpPr/>
            <p:nvPr/>
          </p:nvSpPr>
          <p:spPr>
            <a:xfrm>
              <a:off x="7303026" y="317198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06"/>
            <p:cNvSpPr/>
            <p:nvPr/>
          </p:nvSpPr>
          <p:spPr>
            <a:xfrm>
              <a:off x="7303026" y="3171982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4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07"/>
            <p:cNvSpPr/>
            <p:nvPr/>
          </p:nvSpPr>
          <p:spPr>
            <a:xfrm>
              <a:off x="7073172" y="3196324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8" name="object 108"/>
          <p:cNvSpPr txBox="1"/>
          <p:nvPr/>
        </p:nvSpPr>
        <p:spPr>
          <a:xfrm>
            <a:off x="9449705" y="4648708"/>
            <a:ext cx="57975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0" dirty="0">
                <a:latin typeface="Times New Roman"/>
                <a:cs typeface="Times New Roman"/>
              </a:rPr>
              <a:t>Gene2</a:t>
            </a:r>
            <a:endParaRPr sz="1600">
              <a:latin typeface="Times New Roman"/>
              <a:cs typeface="Times New Roman"/>
            </a:endParaRPr>
          </a:p>
        </p:txBody>
      </p:sp>
      <p:grpSp>
        <p:nvGrpSpPr>
          <p:cNvPr id="109" name="object 109"/>
          <p:cNvGrpSpPr/>
          <p:nvPr/>
        </p:nvGrpSpPr>
        <p:grpSpPr>
          <a:xfrm>
            <a:off x="5010489" y="4068306"/>
            <a:ext cx="932180" cy="61594"/>
            <a:chOff x="5010489" y="4068306"/>
            <a:chExt cx="932180" cy="61594"/>
          </a:xfrm>
        </p:grpSpPr>
        <p:sp>
          <p:nvSpPr>
            <p:cNvPr id="110" name="object 110"/>
            <p:cNvSpPr/>
            <p:nvPr/>
          </p:nvSpPr>
          <p:spPr>
            <a:xfrm>
              <a:off x="5016839" y="4074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9" y="48682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111"/>
            <p:cNvSpPr/>
            <p:nvPr/>
          </p:nvSpPr>
          <p:spPr>
            <a:xfrm>
              <a:off x="5016839" y="4074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12"/>
            <p:cNvSpPr/>
            <p:nvPr/>
          </p:nvSpPr>
          <p:spPr>
            <a:xfrm>
              <a:off x="5591463" y="4074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8" y="48682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113"/>
            <p:cNvSpPr/>
            <p:nvPr/>
          </p:nvSpPr>
          <p:spPr>
            <a:xfrm>
              <a:off x="5591463" y="407465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114"/>
            <p:cNvSpPr/>
            <p:nvPr/>
          </p:nvSpPr>
          <p:spPr>
            <a:xfrm>
              <a:off x="5361608" y="4098998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5" name="object 115"/>
          <p:cNvGrpSpPr/>
          <p:nvPr/>
        </p:nvGrpSpPr>
        <p:grpSpPr>
          <a:xfrm>
            <a:off x="8251892" y="4006183"/>
            <a:ext cx="932180" cy="61594"/>
            <a:chOff x="8251892" y="4006183"/>
            <a:chExt cx="932180" cy="61594"/>
          </a:xfrm>
        </p:grpSpPr>
        <p:sp>
          <p:nvSpPr>
            <p:cNvPr id="116" name="object 116"/>
            <p:cNvSpPr/>
            <p:nvPr/>
          </p:nvSpPr>
          <p:spPr>
            <a:xfrm>
              <a:off x="8258242" y="401253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8" y="48682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7"/>
            <p:cNvSpPr/>
            <p:nvPr/>
          </p:nvSpPr>
          <p:spPr>
            <a:xfrm>
              <a:off x="8258242" y="401253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118"/>
            <p:cNvSpPr/>
            <p:nvPr/>
          </p:nvSpPr>
          <p:spPr>
            <a:xfrm>
              <a:off x="8832865" y="401253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2"/>
                  </a:lnTo>
                  <a:lnTo>
                    <a:pt x="344768" y="48682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119"/>
            <p:cNvSpPr/>
            <p:nvPr/>
          </p:nvSpPr>
          <p:spPr>
            <a:xfrm>
              <a:off x="8832865" y="4012533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120"/>
            <p:cNvSpPr/>
            <p:nvPr/>
          </p:nvSpPr>
          <p:spPr>
            <a:xfrm>
              <a:off x="8603010" y="4036875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1" name="object 121"/>
          <p:cNvGrpSpPr/>
          <p:nvPr/>
        </p:nvGrpSpPr>
        <p:grpSpPr>
          <a:xfrm>
            <a:off x="9395213" y="3912090"/>
            <a:ext cx="932180" cy="61594"/>
            <a:chOff x="9395213" y="3912090"/>
            <a:chExt cx="932180" cy="61594"/>
          </a:xfrm>
        </p:grpSpPr>
        <p:sp>
          <p:nvSpPr>
            <p:cNvPr id="122" name="object 122"/>
            <p:cNvSpPr/>
            <p:nvPr/>
          </p:nvSpPr>
          <p:spPr>
            <a:xfrm>
              <a:off x="9401563" y="391844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123"/>
            <p:cNvSpPr/>
            <p:nvPr/>
          </p:nvSpPr>
          <p:spPr>
            <a:xfrm>
              <a:off x="9401563" y="391844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124"/>
            <p:cNvSpPr/>
            <p:nvPr/>
          </p:nvSpPr>
          <p:spPr>
            <a:xfrm>
              <a:off x="9976186" y="391844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125"/>
            <p:cNvSpPr/>
            <p:nvPr/>
          </p:nvSpPr>
          <p:spPr>
            <a:xfrm>
              <a:off x="9976186" y="3918440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126"/>
            <p:cNvSpPr/>
            <p:nvPr/>
          </p:nvSpPr>
          <p:spPr>
            <a:xfrm>
              <a:off x="9746332" y="3942782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7" name="object 127"/>
          <p:cNvGrpSpPr/>
          <p:nvPr/>
        </p:nvGrpSpPr>
        <p:grpSpPr>
          <a:xfrm>
            <a:off x="9691389" y="3723036"/>
            <a:ext cx="932180" cy="61594"/>
            <a:chOff x="9691389" y="3723036"/>
            <a:chExt cx="932180" cy="61594"/>
          </a:xfrm>
        </p:grpSpPr>
        <p:sp>
          <p:nvSpPr>
            <p:cNvPr id="128" name="object 128"/>
            <p:cNvSpPr/>
            <p:nvPr/>
          </p:nvSpPr>
          <p:spPr>
            <a:xfrm>
              <a:off x="9697739" y="372938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129"/>
            <p:cNvSpPr/>
            <p:nvPr/>
          </p:nvSpPr>
          <p:spPr>
            <a:xfrm>
              <a:off x="9697739" y="372938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130"/>
            <p:cNvSpPr/>
            <p:nvPr/>
          </p:nvSpPr>
          <p:spPr>
            <a:xfrm>
              <a:off x="10272361" y="372938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8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8" y="48681"/>
                  </a:lnTo>
                  <a:lnTo>
                    <a:pt x="344768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131"/>
            <p:cNvSpPr/>
            <p:nvPr/>
          </p:nvSpPr>
          <p:spPr>
            <a:xfrm>
              <a:off x="10272361" y="3729386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132"/>
            <p:cNvSpPr/>
            <p:nvPr/>
          </p:nvSpPr>
          <p:spPr>
            <a:xfrm>
              <a:off x="10042508" y="3753728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3" name="object 133"/>
          <p:cNvGrpSpPr/>
          <p:nvPr/>
        </p:nvGrpSpPr>
        <p:grpSpPr>
          <a:xfrm>
            <a:off x="8393356" y="3740288"/>
            <a:ext cx="932180" cy="61594"/>
            <a:chOff x="8393356" y="3740288"/>
            <a:chExt cx="932180" cy="61594"/>
          </a:xfrm>
        </p:grpSpPr>
        <p:sp>
          <p:nvSpPr>
            <p:cNvPr id="134" name="object 134"/>
            <p:cNvSpPr/>
            <p:nvPr/>
          </p:nvSpPr>
          <p:spPr>
            <a:xfrm>
              <a:off x="8399706" y="374663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135"/>
            <p:cNvSpPr/>
            <p:nvPr/>
          </p:nvSpPr>
          <p:spPr>
            <a:xfrm>
              <a:off x="8399706" y="374663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136"/>
            <p:cNvSpPr/>
            <p:nvPr/>
          </p:nvSpPr>
          <p:spPr>
            <a:xfrm>
              <a:off x="8974329" y="374663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344769" y="0"/>
                  </a:moveTo>
                  <a:lnTo>
                    <a:pt x="0" y="0"/>
                  </a:lnTo>
                  <a:lnTo>
                    <a:pt x="0" y="48681"/>
                  </a:lnTo>
                  <a:lnTo>
                    <a:pt x="344769" y="48681"/>
                  </a:lnTo>
                  <a:lnTo>
                    <a:pt x="344769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137"/>
            <p:cNvSpPr/>
            <p:nvPr/>
          </p:nvSpPr>
          <p:spPr>
            <a:xfrm>
              <a:off x="8974329" y="3746638"/>
              <a:ext cx="344805" cy="48895"/>
            </a:xfrm>
            <a:custGeom>
              <a:avLst/>
              <a:gdLst/>
              <a:ahLst/>
              <a:cxnLst/>
              <a:rect l="l" t="t" r="r" b="b"/>
              <a:pathLst>
                <a:path w="344804" h="48895">
                  <a:moveTo>
                    <a:pt x="0" y="0"/>
                  </a:moveTo>
                  <a:lnTo>
                    <a:pt x="344769" y="0"/>
                  </a:lnTo>
                  <a:lnTo>
                    <a:pt x="344769" y="48682"/>
                  </a:lnTo>
                  <a:lnTo>
                    <a:pt x="0" y="48682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138"/>
            <p:cNvSpPr/>
            <p:nvPr/>
          </p:nvSpPr>
          <p:spPr>
            <a:xfrm>
              <a:off x="8744476" y="3770979"/>
              <a:ext cx="229870" cy="0"/>
            </a:xfrm>
            <a:custGeom>
              <a:avLst/>
              <a:gdLst/>
              <a:ahLst/>
              <a:cxnLst/>
              <a:rect l="l" t="t" r="r" b="b"/>
              <a:pathLst>
                <a:path w="229870">
                  <a:moveTo>
                    <a:pt x="0" y="0"/>
                  </a:moveTo>
                  <a:lnTo>
                    <a:pt x="229855" y="1"/>
                  </a:lnTo>
                </a:path>
              </a:pathLst>
            </a:custGeom>
            <a:ln w="6350">
              <a:solidFill>
                <a:srgbClr val="4472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9" name="object 139"/>
          <p:cNvGrpSpPr/>
          <p:nvPr/>
        </p:nvGrpSpPr>
        <p:grpSpPr>
          <a:xfrm>
            <a:off x="3906564" y="5029339"/>
            <a:ext cx="1691639" cy="58419"/>
            <a:chOff x="3906564" y="5029339"/>
            <a:chExt cx="1691639" cy="58419"/>
          </a:xfrm>
        </p:grpSpPr>
        <p:sp>
          <p:nvSpPr>
            <p:cNvPr id="140" name="object 140"/>
            <p:cNvSpPr/>
            <p:nvPr/>
          </p:nvSpPr>
          <p:spPr>
            <a:xfrm>
              <a:off x="3912914" y="5035689"/>
              <a:ext cx="1678939" cy="45720"/>
            </a:xfrm>
            <a:custGeom>
              <a:avLst/>
              <a:gdLst/>
              <a:ahLst/>
              <a:cxnLst/>
              <a:rect l="l" t="t" r="r" b="b"/>
              <a:pathLst>
                <a:path w="1678939" h="45720">
                  <a:moveTo>
                    <a:pt x="1678548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1678548" y="45718"/>
                  </a:lnTo>
                  <a:lnTo>
                    <a:pt x="1678548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141"/>
            <p:cNvSpPr/>
            <p:nvPr/>
          </p:nvSpPr>
          <p:spPr>
            <a:xfrm>
              <a:off x="3912914" y="5035689"/>
              <a:ext cx="1678939" cy="45720"/>
            </a:xfrm>
            <a:custGeom>
              <a:avLst/>
              <a:gdLst/>
              <a:ahLst/>
              <a:cxnLst/>
              <a:rect l="l" t="t" r="r" b="b"/>
              <a:pathLst>
                <a:path w="1678939" h="45720">
                  <a:moveTo>
                    <a:pt x="0" y="0"/>
                  </a:moveTo>
                  <a:lnTo>
                    <a:pt x="1678548" y="0"/>
                  </a:lnTo>
                  <a:lnTo>
                    <a:pt x="1678548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2" name="object 142"/>
          <p:cNvGrpSpPr/>
          <p:nvPr/>
        </p:nvGrpSpPr>
        <p:grpSpPr>
          <a:xfrm>
            <a:off x="3906564" y="5218117"/>
            <a:ext cx="1410335" cy="58419"/>
            <a:chOff x="3906564" y="5218117"/>
            <a:chExt cx="1410335" cy="58419"/>
          </a:xfrm>
        </p:grpSpPr>
        <p:sp>
          <p:nvSpPr>
            <p:cNvPr id="143" name="object 143"/>
            <p:cNvSpPr/>
            <p:nvPr/>
          </p:nvSpPr>
          <p:spPr>
            <a:xfrm>
              <a:off x="3912914" y="5224467"/>
              <a:ext cx="1397635" cy="45720"/>
            </a:xfrm>
            <a:custGeom>
              <a:avLst/>
              <a:gdLst/>
              <a:ahLst/>
              <a:cxnLst/>
              <a:rect l="l" t="t" r="r" b="b"/>
              <a:pathLst>
                <a:path w="1397635" h="45720">
                  <a:moveTo>
                    <a:pt x="1397022" y="0"/>
                  </a:moveTo>
                  <a:lnTo>
                    <a:pt x="0" y="0"/>
                  </a:lnTo>
                  <a:lnTo>
                    <a:pt x="0" y="45719"/>
                  </a:lnTo>
                  <a:lnTo>
                    <a:pt x="1397022" y="45719"/>
                  </a:lnTo>
                  <a:lnTo>
                    <a:pt x="139702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144"/>
            <p:cNvSpPr/>
            <p:nvPr/>
          </p:nvSpPr>
          <p:spPr>
            <a:xfrm>
              <a:off x="3912914" y="5224467"/>
              <a:ext cx="1397635" cy="45720"/>
            </a:xfrm>
            <a:custGeom>
              <a:avLst/>
              <a:gdLst/>
              <a:ahLst/>
              <a:cxnLst/>
              <a:rect l="l" t="t" r="r" b="b"/>
              <a:pathLst>
                <a:path w="1397635" h="45720">
                  <a:moveTo>
                    <a:pt x="0" y="0"/>
                  </a:moveTo>
                  <a:lnTo>
                    <a:pt x="1397022" y="0"/>
                  </a:lnTo>
                  <a:lnTo>
                    <a:pt x="1397022" y="45719"/>
                  </a:lnTo>
                  <a:lnTo>
                    <a:pt x="0" y="4571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5" name="object 145"/>
          <p:cNvGrpSpPr/>
          <p:nvPr/>
        </p:nvGrpSpPr>
        <p:grpSpPr>
          <a:xfrm>
            <a:off x="3899561" y="5408800"/>
            <a:ext cx="1997075" cy="67945"/>
            <a:chOff x="3899561" y="5408800"/>
            <a:chExt cx="1997075" cy="67945"/>
          </a:xfrm>
        </p:grpSpPr>
        <p:sp>
          <p:nvSpPr>
            <p:cNvPr id="146" name="object 146"/>
            <p:cNvSpPr/>
            <p:nvPr/>
          </p:nvSpPr>
          <p:spPr>
            <a:xfrm>
              <a:off x="3905911" y="5415150"/>
              <a:ext cx="1984375" cy="55244"/>
            </a:xfrm>
            <a:custGeom>
              <a:avLst/>
              <a:gdLst/>
              <a:ahLst/>
              <a:cxnLst/>
              <a:rect l="l" t="t" r="r" b="b"/>
              <a:pathLst>
                <a:path w="1984375" h="55245">
                  <a:moveTo>
                    <a:pt x="1984361" y="0"/>
                  </a:moveTo>
                  <a:lnTo>
                    <a:pt x="0" y="0"/>
                  </a:lnTo>
                  <a:lnTo>
                    <a:pt x="0" y="54923"/>
                  </a:lnTo>
                  <a:lnTo>
                    <a:pt x="1984361" y="54923"/>
                  </a:lnTo>
                  <a:lnTo>
                    <a:pt x="198436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147"/>
            <p:cNvSpPr/>
            <p:nvPr/>
          </p:nvSpPr>
          <p:spPr>
            <a:xfrm>
              <a:off x="3905911" y="5415150"/>
              <a:ext cx="1984375" cy="55244"/>
            </a:xfrm>
            <a:custGeom>
              <a:avLst/>
              <a:gdLst/>
              <a:ahLst/>
              <a:cxnLst/>
              <a:rect l="l" t="t" r="r" b="b"/>
              <a:pathLst>
                <a:path w="1984375" h="55245">
                  <a:moveTo>
                    <a:pt x="0" y="0"/>
                  </a:moveTo>
                  <a:lnTo>
                    <a:pt x="1984362" y="0"/>
                  </a:lnTo>
                  <a:lnTo>
                    <a:pt x="1984362" y="54923"/>
                  </a:lnTo>
                  <a:lnTo>
                    <a:pt x="0" y="54923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8" name="object 148"/>
          <p:cNvGrpSpPr/>
          <p:nvPr/>
        </p:nvGrpSpPr>
        <p:grpSpPr>
          <a:xfrm>
            <a:off x="8198104" y="5057862"/>
            <a:ext cx="3302000" cy="83185"/>
            <a:chOff x="8198104" y="5057862"/>
            <a:chExt cx="3302000" cy="83185"/>
          </a:xfrm>
        </p:grpSpPr>
        <p:sp>
          <p:nvSpPr>
            <p:cNvPr id="149" name="object 149"/>
            <p:cNvSpPr/>
            <p:nvPr/>
          </p:nvSpPr>
          <p:spPr>
            <a:xfrm>
              <a:off x="8204454" y="5064212"/>
              <a:ext cx="3289300" cy="70485"/>
            </a:xfrm>
            <a:custGeom>
              <a:avLst/>
              <a:gdLst/>
              <a:ahLst/>
              <a:cxnLst/>
              <a:rect l="l" t="t" r="r" b="b"/>
              <a:pathLst>
                <a:path w="3289300" h="70485">
                  <a:moveTo>
                    <a:pt x="3289162" y="0"/>
                  </a:moveTo>
                  <a:lnTo>
                    <a:pt x="0" y="0"/>
                  </a:lnTo>
                  <a:lnTo>
                    <a:pt x="0" y="70301"/>
                  </a:lnTo>
                  <a:lnTo>
                    <a:pt x="3289162" y="70301"/>
                  </a:lnTo>
                  <a:lnTo>
                    <a:pt x="3289162" y="0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150"/>
            <p:cNvSpPr/>
            <p:nvPr/>
          </p:nvSpPr>
          <p:spPr>
            <a:xfrm>
              <a:off x="8204454" y="5064212"/>
              <a:ext cx="3289300" cy="70485"/>
            </a:xfrm>
            <a:custGeom>
              <a:avLst/>
              <a:gdLst/>
              <a:ahLst/>
              <a:cxnLst/>
              <a:rect l="l" t="t" r="r" b="b"/>
              <a:pathLst>
                <a:path w="3289300" h="70485">
                  <a:moveTo>
                    <a:pt x="0" y="70301"/>
                  </a:moveTo>
                  <a:lnTo>
                    <a:pt x="3289163" y="70301"/>
                  </a:lnTo>
                  <a:lnTo>
                    <a:pt x="3289163" y="0"/>
                  </a:lnTo>
                  <a:lnTo>
                    <a:pt x="0" y="0"/>
                  </a:lnTo>
                  <a:lnTo>
                    <a:pt x="0" y="70301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641568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Quantification</a:t>
            </a:r>
            <a:r>
              <a:rPr spc="-8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gene</a:t>
            </a:r>
            <a:r>
              <a:rPr spc="-65" dirty="0"/>
              <a:t> </a:t>
            </a:r>
            <a:r>
              <a:rPr spc="-10" dirty="0"/>
              <a:t>expression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98639" y="923035"/>
            <a:ext cx="135255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98450" marR="5080" indent="-28575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RNAseq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reads (FASTQ)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279032" y="164174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89"/>
                </a:moveTo>
                <a:lnTo>
                  <a:pt x="0" y="529589"/>
                </a:lnTo>
                <a:lnTo>
                  <a:pt x="38100" y="605789"/>
                </a:lnTo>
                <a:lnTo>
                  <a:pt x="69850" y="542289"/>
                </a:lnTo>
                <a:lnTo>
                  <a:pt x="34925" y="542289"/>
                </a:lnTo>
                <a:lnTo>
                  <a:pt x="34924" y="529589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89"/>
                </a:lnTo>
                <a:lnTo>
                  <a:pt x="41275" y="542289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89"/>
                </a:moveTo>
                <a:lnTo>
                  <a:pt x="41274" y="529589"/>
                </a:lnTo>
                <a:lnTo>
                  <a:pt x="41275" y="542289"/>
                </a:lnTo>
                <a:lnTo>
                  <a:pt x="69850" y="542289"/>
                </a:lnTo>
                <a:lnTo>
                  <a:pt x="76200" y="529589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273513" y="2322067"/>
            <a:ext cx="209550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663575" marR="5080" indent="-650875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Align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transcriptome (</a:t>
            </a:r>
            <a:r>
              <a:rPr sz="1800" b="1" spc="-10" dirty="0">
                <a:latin typeface="Times New Roman"/>
                <a:cs typeface="Times New Roman"/>
              </a:rPr>
              <a:t>STAR</a:t>
            </a:r>
            <a:r>
              <a:rPr sz="1800" spc="-10" dirty="0">
                <a:latin typeface="Times New Roman"/>
                <a:cs typeface="Times New Roman"/>
              </a:rPr>
              <a:t>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279032" y="299316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49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199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49" y="542290"/>
                </a:lnTo>
                <a:lnTo>
                  <a:pt x="76199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818654" y="3718052"/>
            <a:ext cx="9975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BAM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files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279032" y="416283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200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993278" y="4888483"/>
            <a:ext cx="647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Times New Roman"/>
                <a:cs typeface="Times New Roman"/>
              </a:rPr>
              <a:t>RSEM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145942" y="1157732"/>
            <a:ext cx="135255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98450" marR="5080" indent="-28575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RNAseq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reads (FASTQ)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726334" y="1876797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200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720816" y="2556764"/>
            <a:ext cx="2095500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63525" marR="5080" indent="-250825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Align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transcriptome </a:t>
            </a:r>
            <a:r>
              <a:rPr sz="1800" dirty="0">
                <a:latin typeface="Times New Roman"/>
                <a:cs typeface="Times New Roman"/>
              </a:rPr>
              <a:t>(Kallisto,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Salmon)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726334" y="3228215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89"/>
                </a:moveTo>
                <a:lnTo>
                  <a:pt x="0" y="529589"/>
                </a:lnTo>
                <a:lnTo>
                  <a:pt x="38100" y="605789"/>
                </a:lnTo>
                <a:lnTo>
                  <a:pt x="69850" y="542289"/>
                </a:lnTo>
                <a:lnTo>
                  <a:pt x="34925" y="542289"/>
                </a:lnTo>
                <a:lnTo>
                  <a:pt x="34924" y="529589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89"/>
                </a:lnTo>
                <a:lnTo>
                  <a:pt x="41275" y="542289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89"/>
                </a:moveTo>
                <a:lnTo>
                  <a:pt x="41274" y="529589"/>
                </a:lnTo>
                <a:lnTo>
                  <a:pt x="41275" y="542289"/>
                </a:lnTo>
                <a:lnTo>
                  <a:pt x="69850" y="542289"/>
                </a:lnTo>
                <a:lnTo>
                  <a:pt x="76200" y="529589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037358" y="3907028"/>
            <a:ext cx="1454785" cy="580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read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count,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tpm</a:t>
            </a:r>
            <a:endParaRPr sz="18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45"/>
              </a:spcBef>
            </a:pPr>
            <a:r>
              <a:rPr sz="1800" b="1" spc="-10" dirty="0">
                <a:latin typeface="Times New Roman"/>
                <a:cs typeface="Times New Roman"/>
              </a:rPr>
              <a:t>(isoforms)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271065" y="5292430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5" y="529590"/>
                </a:moveTo>
                <a:lnTo>
                  <a:pt x="0" y="529590"/>
                </a:lnTo>
                <a:lnTo>
                  <a:pt x="38101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5" y="529590"/>
                </a:lnTo>
                <a:close/>
              </a:path>
              <a:path w="76200" h="605789">
                <a:moveTo>
                  <a:pt x="41275" y="0"/>
                </a:moveTo>
                <a:lnTo>
                  <a:pt x="34925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5" y="0"/>
                </a:lnTo>
                <a:close/>
              </a:path>
              <a:path w="76200" h="605789">
                <a:moveTo>
                  <a:pt x="76199" y="529590"/>
                </a:moveTo>
                <a:lnTo>
                  <a:pt x="41275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199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283639" y="5973571"/>
            <a:ext cx="2051685" cy="580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read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count,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fpkm,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tpm</a:t>
            </a:r>
            <a:endParaRPr sz="1800">
              <a:latin typeface="Times New Roman"/>
              <a:cs typeface="Times New Roman"/>
            </a:endParaRPr>
          </a:p>
          <a:p>
            <a:pPr marL="22225">
              <a:lnSpc>
                <a:spcPct val="100000"/>
              </a:lnSpc>
              <a:spcBef>
                <a:spcPts val="45"/>
              </a:spcBef>
            </a:pPr>
            <a:r>
              <a:rPr sz="1800" b="1" dirty="0">
                <a:latin typeface="Times New Roman"/>
                <a:cs typeface="Times New Roman"/>
              </a:rPr>
              <a:t>(genes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and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isoforms)</a:t>
            </a:r>
            <a:endParaRPr sz="18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011966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Quantification</a:t>
            </a:r>
            <a:r>
              <a:rPr spc="-8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gene</a:t>
            </a:r>
            <a:r>
              <a:rPr spc="-65" dirty="0"/>
              <a:t> </a:t>
            </a:r>
            <a:r>
              <a:rPr spc="-10" dirty="0"/>
              <a:t>expression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98639" y="923035"/>
            <a:ext cx="135255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98450" marR="5080" indent="-285750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RNAseq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reads (FASTQ)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279032" y="164174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89"/>
                </a:moveTo>
                <a:lnTo>
                  <a:pt x="0" y="529589"/>
                </a:lnTo>
                <a:lnTo>
                  <a:pt x="38100" y="605789"/>
                </a:lnTo>
                <a:lnTo>
                  <a:pt x="69850" y="542289"/>
                </a:lnTo>
                <a:lnTo>
                  <a:pt x="34925" y="542289"/>
                </a:lnTo>
                <a:lnTo>
                  <a:pt x="34924" y="529589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89"/>
                </a:lnTo>
                <a:lnTo>
                  <a:pt x="41275" y="542289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89"/>
                </a:moveTo>
                <a:lnTo>
                  <a:pt x="41274" y="529589"/>
                </a:lnTo>
                <a:lnTo>
                  <a:pt x="41275" y="542289"/>
                </a:lnTo>
                <a:lnTo>
                  <a:pt x="69850" y="542289"/>
                </a:lnTo>
                <a:lnTo>
                  <a:pt x="76200" y="529589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273513" y="2322067"/>
            <a:ext cx="2095500" cy="5772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663575" marR="5080" indent="-650875">
              <a:lnSpc>
                <a:spcPct val="101099"/>
              </a:lnSpc>
              <a:spcBef>
                <a:spcPts val="75"/>
              </a:spcBef>
            </a:pPr>
            <a:r>
              <a:rPr sz="1800" dirty="0">
                <a:latin typeface="Times New Roman"/>
                <a:cs typeface="Times New Roman"/>
              </a:rPr>
              <a:t>Align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transcriptome (</a:t>
            </a:r>
            <a:r>
              <a:rPr sz="1800" b="1" spc="-10" dirty="0">
                <a:latin typeface="Times New Roman"/>
                <a:cs typeface="Times New Roman"/>
              </a:rPr>
              <a:t>STAR</a:t>
            </a:r>
            <a:r>
              <a:rPr sz="1800" spc="-10" dirty="0">
                <a:latin typeface="Times New Roman"/>
                <a:cs typeface="Times New Roman"/>
              </a:rPr>
              <a:t>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279032" y="299316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49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199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49" y="542290"/>
                </a:lnTo>
                <a:lnTo>
                  <a:pt x="76199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818654" y="3718052"/>
            <a:ext cx="9975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BAM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files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279032" y="4162836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4" y="529590"/>
                </a:moveTo>
                <a:lnTo>
                  <a:pt x="0" y="529590"/>
                </a:lnTo>
                <a:lnTo>
                  <a:pt x="38100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4" y="529590"/>
                </a:lnTo>
                <a:close/>
              </a:path>
              <a:path w="76200" h="605789">
                <a:moveTo>
                  <a:pt x="41273" y="0"/>
                </a:moveTo>
                <a:lnTo>
                  <a:pt x="34923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3" y="0"/>
                </a:lnTo>
                <a:close/>
              </a:path>
              <a:path w="76200" h="605789">
                <a:moveTo>
                  <a:pt x="76200" y="529590"/>
                </a:moveTo>
                <a:lnTo>
                  <a:pt x="41274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200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974228" y="4888483"/>
            <a:ext cx="6858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Times New Roman"/>
                <a:cs typeface="Times New Roman"/>
              </a:rPr>
              <a:t>RSEM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25036" y="2325115"/>
            <a:ext cx="1925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Times New Roman"/>
                <a:cs typeface="Times New Roman"/>
              </a:rPr>
              <a:t>STAR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genome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index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439150" y="2485783"/>
            <a:ext cx="1380490" cy="2550160"/>
          </a:xfrm>
          <a:custGeom>
            <a:avLst/>
            <a:gdLst/>
            <a:ahLst/>
            <a:cxnLst/>
            <a:rect l="l" t="t" r="r" b="b"/>
            <a:pathLst>
              <a:path w="1380490" h="2550160">
                <a:moveTo>
                  <a:pt x="1193711" y="603859"/>
                </a:moveTo>
                <a:lnTo>
                  <a:pt x="69354" y="31737"/>
                </a:lnTo>
                <a:lnTo>
                  <a:pt x="72275" y="25971"/>
                </a:lnTo>
                <a:lnTo>
                  <a:pt x="85191" y="609"/>
                </a:lnTo>
                <a:lnTo>
                  <a:pt x="0" y="0"/>
                </a:lnTo>
                <a:lnTo>
                  <a:pt x="50634" y="68516"/>
                </a:lnTo>
                <a:lnTo>
                  <a:pt x="66471" y="37388"/>
                </a:lnTo>
                <a:lnTo>
                  <a:pt x="1190828" y="609511"/>
                </a:lnTo>
                <a:lnTo>
                  <a:pt x="1193711" y="603859"/>
                </a:lnTo>
                <a:close/>
              </a:path>
              <a:path w="1380490" h="2550160">
                <a:moveTo>
                  <a:pt x="1380134" y="1399095"/>
                </a:moveTo>
                <a:lnTo>
                  <a:pt x="1375117" y="1395196"/>
                </a:lnTo>
                <a:lnTo>
                  <a:pt x="525653" y="2487930"/>
                </a:lnTo>
                <a:lnTo>
                  <a:pt x="498081" y="2466492"/>
                </a:lnTo>
                <a:lnTo>
                  <a:pt x="481393" y="2550033"/>
                </a:lnTo>
                <a:lnTo>
                  <a:pt x="558241" y="2513253"/>
                </a:lnTo>
                <a:lnTo>
                  <a:pt x="543572" y="2501849"/>
                </a:lnTo>
                <a:lnTo>
                  <a:pt x="530669" y="2491829"/>
                </a:lnTo>
                <a:lnTo>
                  <a:pt x="1380134" y="1399095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9552335" y="3141979"/>
            <a:ext cx="218503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6350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Genome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sequence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file </a:t>
            </a:r>
            <a:r>
              <a:rPr sz="1800" dirty="0">
                <a:latin typeface="Times New Roman"/>
                <a:cs typeface="Times New Roman"/>
              </a:rPr>
              <a:t>Genome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annotation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file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79075" y="2322067"/>
            <a:ext cx="6057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Times New Roman"/>
                <a:cs typeface="Times New Roman"/>
              </a:rPr>
              <a:t>STAR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271065" y="5292430"/>
            <a:ext cx="76200" cy="605790"/>
          </a:xfrm>
          <a:custGeom>
            <a:avLst/>
            <a:gdLst/>
            <a:ahLst/>
            <a:cxnLst/>
            <a:rect l="l" t="t" r="r" b="b"/>
            <a:pathLst>
              <a:path w="76200" h="605789">
                <a:moveTo>
                  <a:pt x="34925" y="529590"/>
                </a:moveTo>
                <a:lnTo>
                  <a:pt x="0" y="529590"/>
                </a:lnTo>
                <a:lnTo>
                  <a:pt x="38101" y="605790"/>
                </a:lnTo>
                <a:lnTo>
                  <a:pt x="69850" y="542290"/>
                </a:lnTo>
                <a:lnTo>
                  <a:pt x="34925" y="542290"/>
                </a:lnTo>
                <a:lnTo>
                  <a:pt x="34925" y="529590"/>
                </a:lnTo>
                <a:close/>
              </a:path>
              <a:path w="76200" h="605789">
                <a:moveTo>
                  <a:pt x="41275" y="0"/>
                </a:moveTo>
                <a:lnTo>
                  <a:pt x="34925" y="0"/>
                </a:lnTo>
                <a:lnTo>
                  <a:pt x="34925" y="542290"/>
                </a:lnTo>
                <a:lnTo>
                  <a:pt x="41275" y="542290"/>
                </a:lnTo>
                <a:lnTo>
                  <a:pt x="41275" y="0"/>
                </a:lnTo>
                <a:close/>
              </a:path>
              <a:path w="76200" h="605789">
                <a:moveTo>
                  <a:pt x="76199" y="529590"/>
                </a:moveTo>
                <a:lnTo>
                  <a:pt x="41275" y="529590"/>
                </a:lnTo>
                <a:lnTo>
                  <a:pt x="41275" y="542290"/>
                </a:lnTo>
                <a:lnTo>
                  <a:pt x="69850" y="542290"/>
                </a:lnTo>
                <a:lnTo>
                  <a:pt x="76199" y="52959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283639" y="5973571"/>
            <a:ext cx="205168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6675" marR="5080" indent="-53975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read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count,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fpkm,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tpm </a:t>
            </a:r>
            <a:r>
              <a:rPr sz="1800" dirty="0">
                <a:latin typeface="Times New Roman"/>
                <a:cs typeface="Times New Roman"/>
              </a:rPr>
              <a:t>(genes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isoforms)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964405" y="4870195"/>
            <a:ext cx="25723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RSEM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transcriptome</a:t>
            </a:r>
            <a:r>
              <a:rPr sz="1800" spc="39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index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272927" y="2447683"/>
            <a:ext cx="3305175" cy="2626360"/>
          </a:xfrm>
          <a:custGeom>
            <a:avLst/>
            <a:gdLst/>
            <a:ahLst/>
            <a:cxnLst/>
            <a:rect l="l" t="t" r="r" b="b"/>
            <a:pathLst>
              <a:path w="3305175" h="2626360">
                <a:moveTo>
                  <a:pt x="600036" y="2584958"/>
                </a:moveTo>
                <a:lnTo>
                  <a:pt x="76200" y="2584958"/>
                </a:lnTo>
                <a:lnTo>
                  <a:pt x="76200" y="2550033"/>
                </a:lnTo>
                <a:lnTo>
                  <a:pt x="0" y="2588133"/>
                </a:lnTo>
                <a:lnTo>
                  <a:pt x="76200" y="2626233"/>
                </a:lnTo>
                <a:lnTo>
                  <a:pt x="76200" y="2591308"/>
                </a:lnTo>
                <a:lnTo>
                  <a:pt x="600036" y="2591308"/>
                </a:lnTo>
                <a:lnTo>
                  <a:pt x="600036" y="2584958"/>
                </a:lnTo>
                <a:close/>
              </a:path>
              <a:path w="3305175" h="2626360">
                <a:moveTo>
                  <a:pt x="760666" y="39598"/>
                </a:moveTo>
                <a:lnTo>
                  <a:pt x="326859" y="39598"/>
                </a:lnTo>
                <a:lnTo>
                  <a:pt x="326859" y="4673"/>
                </a:lnTo>
                <a:lnTo>
                  <a:pt x="250659" y="42773"/>
                </a:lnTo>
                <a:lnTo>
                  <a:pt x="326859" y="80873"/>
                </a:lnTo>
                <a:lnTo>
                  <a:pt x="326859" y="45948"/>
                </a:lnTo>
                <a:lnTo>
                  <a:pt x="760666" y="45948"/>
                </a:lnTo>
                <a:lnTo>
                  <a:pt x="760666" y="39598"/>
                </a:lnTo>
                <a:close/>
              </a:path>
              <a:path w="3305175" h="2626360">
                <a:moveTo>
                  <a:pt x="3305022" y="34925"/>
                </a:moveTo>
                <a:lnTo>
                  <a:pt x="2871228" y="34925"/>
                </a:lnTo>
                <a:lnTo>
                  <a:pt x="2871228" y="0"/>
                </a:lnTo>
                <a:lnTo>
                  <a:pt x="2795028" y="38100"/>
                </a:lnTo>
                <a:lnTo>
                  <a:pt x="2871228" y="76200"/>
                </a:lnTo>
                <a:lnTo>
                  <a:pt x="2871228" y="41275"/>
                </a:lnTo>
                <a:lnTo>
                  <a:pt x="3305022" y="41275"/>
                </a:lnTo>
                <a:lnTo>
                  <a:pt x="3305022" y="34925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8163676" y="4870195"/>
            <a:ext cx="673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b="1" spc="-20" dirty="0">
                <a:latin typeface="Times New Roman"/>
                <a:cs typeface="Times New Roman"/>
              </a:rPr>
              <a:t>RSEM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4861853" y="1536724"/>
            <a:ext cx="4070350" cy="4257675"/>
            <a:chOff x="4861853" y="1536724"/>
            <a:chExt cx="4070350" cy="4257675"/>
          </a:xfrm>
        </p:grpSpPr>
        <p:sp>
          <p:nvSpPr>
            <p:cNvPr id="20" name="object 20"/>
            <p:cNvSpPr/>
            <p:nvPr/>
          </p:nvSpPr>
          <p:spPr>
            <a:xfrm>
              <a:off x="7586440" y="4997715"/>
              <a:ext cx="510540" cy="76200"/>
            </a:xfrm>
            <a:custGeom>
              <a:avLst/>
              <a:gdLst/>
              <a:ahLst/>
              <a:cxnLst/>
              <a:rect l="l" t="t" r="r" b="b"/>
              <a:pathLst>
                <a:path w="510540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1275"/>
                  </a:lnTo>
                  <a:lnTo>
                    <a:pt x="63500" y="41275"/>
                  </a:lnTo>
                  <a:lnTo>
                    <a:pt x="63500" y="34925"/>
                  </a:lnTo>
                  <a:lnTo>
                    <a:pt x="76200" y="34925"/>
                  </a:lnTo>
                  <a:lnTo>
                    <a:pt x="76200" y="0"/>
                  </a:lnTo>
                  <a:close/>
                </a:path>
                <a:path w="510540" h="76200">
                  <a:moveTo>
                    <a:pt x="76200" y="34925"/>
                  </a:moveTo>
                  <a:lnTo>
                    <a:pt x="63500" y="34925"/>
                  </a:lnTo>
                  <a:lnTo>
                    <a:pt x="63500" y="41275"/>
                  </a:lnTo>
                  <a:lnTo>
                    <a:pt x="76200" y="41275"/>
                  </a:lnTo>
                  <a:lnTo>
                    <a:pt x="76200" y="34925"/>
                  </a:lnTo>
                  <a:close/>
                </a:path>
                <a:path w="510540" h="76200">
                  <a:moveTo>
                    <a:pt x="510000" y="34925"/>
                  </a:moveTo>
                  <a:lnTo>
                    <a:pt x="76200" y="34925"/>
                  </a:lnTo>
                  <a:lnTo>
                    <a:pt x="76200" y="41275"/>
                  </a:lnTo>
                  <a:lnTo>
                    <a:pt x="510000" y="41275"/>
                  </a:lnTo>
                  <a:lnTo>
                    <a:pt x="510000" y="34925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872965" y="1547836"/>
              <a:ext cx="4048125" cy="4235450"/>
            </a:xfrm>
            <a:custGeom>
              <a:avLst/>
              <a:gdLst/>
              <a:ahLst/>
              <a:cxnLst/>
              <a:rect l="l" t="t" r="r" b="b"/>
              <a:pathLst>
                <a:path w="4048125" h="4235450">
                  <a:moveTo>
                    <a:pt x="0" y="0"/>
                  </a:moveTo>
                  <a:lnTo>
                    <a:pt x="4047589" y="0"/>
                  </a:lnTo>
                  <a:lnTo>
                    <a:pt x="4047589" y="4235126"/>
                  </a:lnTo>
                  <a:lnTo>
                    <a:pt x="0" y="4235126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97885" y="2279396"/>
            <a:ext cx="1454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Read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mapping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21005" y="4833620"/>
            <a:ext cx="14484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Quantification</a:t>
            </a:r>
            <a:endParaRPr sz="18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769254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Preparation</a:t>
            </a:r>
            <a:r>
              <a:rPr spc="-95" dirty="0"/>
              <a:t> </a:t>
            </a:r>
            <a:r>
              <a:rPr dirty="0"/>
              <a:t>of</a:t>
            </a:r>
            <a:r>
              <a:rPr spc="-85" dirty="0"/>
              <a:t> </a:t>
            </a:r>
            <a:r>
              <a:rPr dirty="0"/>
              <a:t>index</a:t>
            </a:r>
            <a:r>
              <a:rPr spc="-85" dirty="0"/>
              <a:t> </a:t>
            </a:r>
            <a:r>
              <a:rPr spc="-10" dirty="0"/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904747"/>
            <a:ext cx="11950700" cy="348487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57150">
              <a:lnSpc>
                <a:spcPct val="102200"/>
              </a:lnSpc>
              <a:spcBef>
                <a:spcPts val="50"/>
              </a:spcBef>
            </a:pPr>
            <a:r>
              <a:rPr sz="1800" dirty="0">
                <a:latin typeface="Times New Roman"/>
                <a:cs typeface="Times New Roman"/>
              </a:rPr>
              <a:t>Genome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sequence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(from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NCBI): ftp://ftp.ncbi.nlm.nih.gov/genomes/archive/old_genbank/Eukaryotes/vertebrates_mammals/Homo_sapiens/GRCh38/seqs_for_alig nment_pipelines/</a:t>
            </a:r>
            <a:r>
              <a:rPr sz="1800" b="1" spc="-10" dirty="0">
                <a:latin typeface="Times New Roman"/>
                <a:cs typeface="Times New Roman"/>
              </a:rPr>
              <a:t>GCA_000001405.15_GRCh38_no_alt_analysis_set.fna.gz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30"/>
              </a:spcBef>
            </a:pPr>
            <a:endParaRPr sz="1800">
              <a:latin typeface="Times New Roman"/>
              <a:cs typeface="Times New Roman"/>
            </a:endParaRPr>
          </a:p>
          <a:p>
            <a:pPr marL="12700" marR="2564130" indent="57150">
              <a:lnSpc>
                <a:spcPct val="101099"/>
              </a:lnSpc>
            </a:pPr>
            <a:r>
              <a:rPr sz="1800" dirty="0">
                <a:latin typeface="Times New Roman"/>
                <a:cs typeface="Times New Roman"/>
              </a:rPr>
              <a:t>Genome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annotation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file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(from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GENCODE): ftp://ftp.ebi.ac.uk/pub/databases/gencode/Gencode_human/release_23/</a:t>
            </a:r>
            <a:r>
              <a:rPr sz="1800" b="1" spc="-10" dirty="0">
                <a:latin typeface="Times New Roman"/>
                <a:cs typeface="Times New Roman"/>
              </a:rPr>
              <a:t>gencode.v23.annotation.gtf.gz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80"/>
              </a:spcBef>
            </a:pPr>
            <a:endParaRPr sz="1800">
              <a:latin typeface="Times New Roman"/>
              <a:cs typeface="Times New Roman"/>
            </a:endParaRPr>
          </a:p>
          <a:p>
            <a:pPr marL="127000">
              <a:lnSpc>
                <a:spcPct val="100000"/>
              </a:lnSpc>
              <a:tabLst>
                <a:tab pos="2591435" algn="l"/>
              </a:tabLst>
            </a:pPr>
            <a:r>
              <a:rPr sz="1800" dirty="0">
                <a:latin typeface="Times New Roman"/>
                <a:cs typeface="Times New Roman"/>
              </a:rPr>
              <a:t>STAR</a:t>
            </a:r>
            <a:r>
              <a:rPr sz="1800" spc="27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dirty="0">
                <a:latin typeface="Times New Roman"/>
                <a:cs typeface="Times New Roman"/>
              </a:rPr>
              <a:t>runThreadN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32</a:t>
            </a:r>
            <a:r>
              <a:rPr sz="1800" dirty="0">
                <a:latin typeface="Times New Roman"/>
                <a:cs typeface="Times New Roman"/>
              </a:rPr>
              <a:t>	</a:t>
            </a:r>
            <a:r>
              <a:rPr sz="1800" spc="-50" dirty="0">
                <a:latin typeface="Times New Roman"/>
                <a:cs typeface="Times New Roman"/>
              </a:rPr>
              <a:t>\</a:t>
            </a:r>
            <a:endParaRPr sz="1800">
              <a:latin typeface="Times New Roman"/>
              <a:cs typeface="Times New Roman"/>
            </a:endParaRPr>
          </a:p>
          <a:p>
            <a:pPr marL="869950">
              <a:lnSpc>
                <a:spcPct val="100000"/>
              </a:lnSpc>
              <a:spcBef>
                <a:spcPts val="25"/>
              </a:spcBef>
              <a:tabLst>
                <a:tab pos="3637915" algn="l"/>
              </a:tabLst>
            </a:pP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dirty="0">
                <a:latin typeface="Times New Roman"/>
                <a:cs typeface="Times New Roman"/>
              </a:rPr>
              <a:t>runMode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genomeGenerate</a:t>
            </a:r>
            <a:r>
              <a:rPr sz="1800" dirty="0">
                <a:latin typeface="Times New Roman"/>
                <a:cs typeface="Times New Roman"/>
              </a:rPr>
              <a:t>	</a:t>
            </a:r>
            <a:r>
              <a:rPr sz="1800" spc="-50" dirty="0">
                <a:latin typeface="Times New Roman"/>
                <a:cs typeface="Times New Roman"/>
              </a:rPr>
              <a:t>\</a:t>
            </a:r>
            <a:endParaRPr sz="1800">
              <a:latin typeface="Times New Roman"/>
              <a:cs typeface="Times New Roman"/>
            </a:endParaRPr>
          </a:p>
          <a:p>
            <a:pPr marL="869950">
              <a:lnSpc>
                <a:spcPts val="2135"/>
              </a:lnSpc>
              <a:spcBef>
                <a:spcPts val="45"/>
              </a:spcBef>
            </a:pP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dirty="0">
                <a:latin typeface="Times New Roman"/>
                <a:cs typeface="Times New Roman"/>
              </a:rPr>
              <a:t>genomeDir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STAR.index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\</a:t>
            </a:r>
            <a:endParaRPr sz="1800">
              <a:latin typeface="Times New Roman"/>
              <a:cs typeface="Times New Roman"/>
            </a:endParaRPr>
          </a:p>
          <a:p>
            <a:pPr marL="869950">
              <a:lnSpc>
                <a:spcPts val="2135"/>
              </a:lnSpc>
            </a:pP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dirty="0">
                <a:latin typeface="Times New Roman"/>
                <a:cs typeface="Times New Roman"/>
              </a:rPr>
              <a:t>genomeFastaFiles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GCA_000001405.15_GRCh38_no_alt_analysis_set.fna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\</a:t>
            </a:r>
            <a:endParaRPr sz="1800">
              <a:latin typeface="Times New Roman"/>
              <a:cs typeface="Times New Roman"/>
            </a:endParaRPr>
          </a:p>
          <a:p>
            <a:pPr marL="869950">
              <a:lnSpc>
                <a:spcPct val="100000"/>
              </a:lnSpc>
              <a:spcBef>
                <a:spcPts val="25"/>
              </a:spcBef>
            </a:pP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dirty="0">
                <a:latin typeface="Times New Roman"/>
                <a:cs typeface="Times New Roman"/>
              </a:rPr>
              <a:t>sjdbGTFfile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gencode.v23.annotation.gtf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3039" y="4769611"/>
            <a:ext cx="2635250" cy="577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imes New Roman"/>
                <a:cs typeface="Times New Roman"/>
              </a:rPr>
              <a:t>rsem-prepare-</a:t>
            </a:r>
            <a:r>
              <a:rPr sz="1800" dirty="0">
                <a:latin typeface="Times New Roman"/>
                <a:cs typeface="Times New Roman"/>
              </a:rPr>
              <a:t>reference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-</a:t>
            </a:r>
            <a:r>
              <a:rPr sz="1800" dirty="0">
                <a:latin typeface="Times New Roman"/>
                <a:cs typeface="Times New Roman"/>
              </a:rPr>
              <a:t>p</a:t>
            </a:r>
            <a:r>
              <a:rPr sz="1800" spc="425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4</a:t>
            </a:r>
            <a:endParaRPr sz="1800">
              <a:latin typeface="Times New Roman"/>
              <a:cs typeface="Times New Roman"/>
            </a:endParaRPr>
          </a:p>
          <a:p>
            <a:pPr marL="2012950">
              <a:lnSpc>
                <a:spcPct val="100000"/>
              </a:lnSpc>
              <a:spcBef>
                <a:spcPts val="25"/>
              </a:spcBef>
            </a:pPr>
            <a:r>
              <a:rPr sz="1800" spc="-10" dirty="0">
                <a:latin typeface="Times New Roman"/>
                <a:cs typeface="Times New Roman"/>
              </a:rPr>
              <a:t>--</a:t>
            </a:r>
            <a:r>
              <a:rPr sz="1800" spc="-25" dirty="0">
                <a:latin typeface="Times New Roman"/>
                <a:cs typeface="Times New Roman"/>
              </a:rPr>
              <a:t>gtf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36239" y="5046979"/>
            <a:ext cx="5118100" cy="84581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indent="6350">
              <a:lnSpc>
                <a:spcPct val="99400"/>
              </a:lnSpc>
              <a:spcBef>
                <a:spcPts val="110"/>
              </a:spcBef>
            </a:pPr>
            <a:r>
              <a:rPr sz="1800" spc="-10" dirty="0">
                <a:latin typeface="Times New Roman"/>
                <a:cs typeface="Times New Roman"/>
              </a:rPr>
              <a:t>gencode.v23.annotation.gtf GCA_000001405.15_GRCh38_no_alt_analysis_set.fna RSEM.index/hg38.RSEM.index</a:t>
            </a:r>
            <a:endParaRPr sz="18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0419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1815" y="5588"/>
            <a:ext cx="9450069" cy="5831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Types</a:t>
            </a:r>
            <a:r>
              <a:rPr spc="-110" dirty="0"/>
              <a:t> </a:t>
            </a:r>
            <a:r>
              <a:rPr dirty="0"/>
              <a:t>of</a:t>
            </a:r>
            <a:r>
              <a:rPr spc="-100" dirty="0"/>
              <a:t> </a:t>
            </a:r>
            <a:r>
              <a:rPr spc="-25" dirty="0"/>
              <a:t>RNA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51815" y="838200"/>
            <a:ext cx="5544185" cy="4455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815"/>
              </a:lnSpc>
              <a:spcBef>
                <a:spcPts val="100"/>
              </a:spcBef>
            </a:pPr>
            <a:r>
              <a:rPr sz="3200" spc="-20" dirty="0">
                <a:latin typeface="Times New Roman"/>
                <a:cs typeface="Times New Roman"/>
              </a:rPr>
              <a:t>mRNA</a:t>
            </a:r>
            <a:endParaRPr sz="3200" dirty="0">
              <a:latin typeface="Times New Roman"/>
              <a:cs typeface="Times New Roman"/>
            </a:endParaRPr>
          </a:p>
          <a:p>
            <a:pPr marL="12700">
              <a:lnSpc>
                <a:spcPts val="3815"/>
              </a:lnSpc>
            </a:pPr>
            <a:r>
              <a:rPr sz="3200" spc="-20" dirty="0">
                <a:latin typeface="Times New Roman"/>
                <a:cs typeface="Times New Roman"/>
              </a:rPr>
              <a:t>lncRNA</a:t>
            </a:r>
            <a:r>
              <a:rPr sz="3200" spc="-18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(long </a:t>
            </a:r>
            <a:r>
              <a:rPr sz="3200" spc="-10" dirty="0">
                <a:latin typeface="Times New Roman"/>
                <a:cs typeface="Times New Roman"/>
              </a:rPr>
              <a:t>non-</a:t>
            </a:r>
            <a:r>
              <a:rPr sz="3200" dirty="0">
                <a:latin typeface="Times New Roman"/>
                <a:cs typeface="Times New Roman"/>
              </a:rPr>
              <a:t>coding</a:t>
            </a:r>
            <a:r>
              <a:rPr sz="3200" spc="-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RNA)</a:t>
            </a:r>
            <a:endParaRPr sz="3200" dirty="0">
              <a:latin typeface="Times New Roman"/>
              <a:cs typeface="Times New Roman"/>
            </a:endParaRPr>
          </a:p>
          <a:p>
            <a:pPr marL="12700" marR="982980">
              <a:lnSpc>
                <a:spcPct val="101899"/>
              </a:lnSpc>
            </a:pPr>
            <a:endParaRPr lang="en-US" sz="3200" spc="-20" dirty="0">
              <a:latin typeface="Times New Roman"/>
              <a:cs typeface="Times New Roman"/>
            </a:endParaRPr>
          </a:p>
          <a:p>
            <a:pPr marL="12700" marR="982980">
              <a:lnSpc>
                <a:spcPct val="101899"/>
              </a:lnSpc>
            </a:pPr>
            <a:r>
              <a:rPr sz="3200" spc="-20" dirty="0">
                <a:latin typeface="Times New Roman"/>
                <a:cs typeface="Times New Roman"/>
              </a:rPr>
              <a:t>microRNA</a:t>
            </a:r>
            <a:r>
              <a:rPr sz="3200" spc="-17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(small </a:t>
            </a:r>
            <a:r>
              <a:rPr sz="3200" spc="-10" dirty="0" err="1">
                <a:latin typeface="Times New Roman"/>
                <a:cs typeface="Times New Roman"/>
              </a:rPr>
              <a:t>RNAseq</a:t>
            </a:r>
            <a:r>
              <a:rPr sz="3200" spc="-10" dirty="0">
                <a:latin typeface="Times New Roman"/>
                <a:cs typeface="Times New Roman"/>
              </a:rPr>
              <a:t>)</a:t>
            </a:r>
            <a:endParaRPr lang="en-US" sz="3200" spc="-10" dirty="0">
              <a:latin typeface="Times New Roman"/>
              <a:cs typeface="Times New Roman"/>
            </a:endParaRPr>
          </a:p>
          <a:p>
            <a:pPr marL="12700" marR="982980">
              <a:lnSpc>
                <a:spcPct val="101899"/>
              </a:lnSpc>
            </a:pPr>
            <a:r>
              <a:rPr lang="en-US" sz="3200" spc="-10" dirty="0">
                <a:latin typeface="Times New Roman"/>
                <a:cs typeface="Times New Roman"/>
              </a:rPr>
              <a:t>Circular RNA</a:t>
            </a:r>
          </a:p>
          <a:p>
            <a:pPr marL="12700" marR="982980">
              <a:lnSpc>
                <a:spcPct val="101899"/>
              </a:lnSpc>
            </a:pPr>
            <a:r>
              <a:rPr sz="3200" spc="-20" dirty="0">
                <a:latin typeface="Times New Roman"/>
                <a:cs typeface="Times New Roman"/>
              </a:rPr>
              <a:t>rRNA</a:t>
            </a:r>
            <a:endParaRPr sz="3200" dirty="0">
              <a:latin typeface="Times New Roman"/>
              <a:cs typeface="Times New Roman"/>
            </a:endParaRPr>
          </a:p>
          <a:p>
            <a:pPr marL="12700">
              <a:lnSpc>
                <a:spcPts val="3770"/>
              </a:lnSpc>
            </a:pPr>
            <a:r>
              <a:rPr sz="3200" spc="-20" dirty="0">
                <a:latin typeface="Times New Roman"/>
                <a:cs typeface="Times New Roman"/>
              </a:rPr>
              <a:t>tRNA</a:t>
            </a:r>
            <a:endParaRPr sz="3200" dirty="0">
              <a:latin typeface="Times New Roman"/>
              <a:cs typeface="Times New Roman"/>
            </a:endParaRPr>
          </a:p>
          <a:p>
            <a:pPr marL="12700" marR="4099560">
              <a:lnSpc>
                <a:spcPts val="3910"/>
              </a:lnSpc>
              <a:spcBef>
                <a:spcPts val="10"/>
              </a:spcBef>
            </a:pPr>
            <a:r>
              <a:rPr sz="3200" spc="-10" dirty="0">
                <a:latin typeface="Times New Roman"/>
                <a:cs typeface="Times New Roman"/>
              </a:rPr>
              <a:t>snoRNA piRNA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E4C0D-2869-AFA5-5D56-3F27C635F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Code to run the mapping using STAR aligner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E8749C-398A-D70E-1552-F40A6AE4681E}"/>
              </a:ext>
            </a:extLst>
          </p:cNvPr>
          <p:cNvSpPr txBox="1"/>
          <p:nvPr/>
        </p:nvSpPr>
        <p:spPr>
          <a:xfrm>
            <a:off x="2133600" y="2133600"/>
            <a:ext cx="753283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STAR </a:t>
            </a:r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genomeDir</a:t>
            </a:r>
            <a:r>
              <a:rPr lang="en-US" sz="2000" dirty="0"/>
              <a:t> /ensembl38_STAR_index/ </a:t>
            </a:r>
            <a:endParaRPr lang="en-US" sz="2000" dirty="0">
              <a:solidFill>
                <a:srgbClr val="DD1144"/>
              </a:solidFill>
            </a:endParaRPr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runThreadN</a:t>
            </a:r>
            <a:r>
              <a:rPr lang="en-US" sz="2000" dirty="0"/>
              <a:t> 6 </a:t>
            </a:r>
            <a:r>
              <a:rPr lang="en-US" sz="2000" dirty="0">
                <a:solidFill>
                  <a:srgbClr val="DD1144"/>
                </a:solidFill>
                <a:effectLst/>
              </a:rPr>
              <a:t>\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readFilesIn</a:t>
            </a:r>
            <a:r>
              <a:rPr lang="en-US" sz="2000" dirty="0"/>
              <a:t> Mov10_oe_R1.subset.fq Mov10_oe_R2.subset.fq </a:t>
            </a:r>
            <a:r>
              <a:rPr lang="en-US" sz="2000" dirty="0">
                <a:solidFill>
                  <a:srgbClr val="DD1144"/>
                </a:solidFill>
                <a:effectLst/>
              </a:rPr>
              <a:t>\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outFileNamePrefix</a:t>
            </a:r>
            <a:r>
              <a:rPr lang="en-US" sz="2000" dirty="0"/>
              <a:t> ../results/STAR/Mov10_oe_1_ </a:t>
            </a:r>
            <a:r>
              <a:rPr lang="en-US" sz="2000" dirty="0">
                <a:solidFill>
                  <a:srgbClr val="DD1144"/>
                </a:solidFill>
                <a:effectLst/>
              </a:rPr>
              <a:t>\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outSAMtype</a:t>
            </a:r>
            <a:r>
              <a:rPr lang="en-US" sz="2000" dirty="0"/>
              <a:t> BAM </a:t>
            </a:r>
            <a:r>
              <a:rPr lang="en-US" sz="2000" dirty="0" err="1"/>
              <a:t>SortedByCoordinate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DD1144"/>
                </a:solidFill>
                <a:effectLst/>
              </a:rPr>
              <a:t>\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outSAMunmapped</a:t>
            </a:r>
            <a:r>
              <a:rPr lang="en-US" sz="2000" dirty="0"/>
              <a:t> Within </a:t>
            </a:r>
            <a:r>
              <a:rPr lang="en-US" sz="2000" dirty="0">
                <a:solidFill>
                  <a:srgbClr val="DD1144"/>
                </a:solidFill>
                <a:effectLst/>
              </a:rPr>
              <a:t>\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000080"/>
                </a:solidFill>
                <a:effectLst/>
              </a:rPr>
              <a:t>--</a:t>
            </a:r>
            <a:r>
              <a:rPr lang="en-US" sz="2000" dirty="0" err="1">
                <a:solidFill>
                  <a:srgbClr val="000080"/>
                </a:solidFill>
                <a:effectLst/>
              </a:rPr>
              <a:t>outSAMattributes</a:t>
            </a:r>
            <a:r>
              <a:rPr lang="en-US" sz="2000" dirty="0"/>
              <a:t> Standard </a:t>
            </a:r>
          </a:p>
        </p:txBody>
      </p:sp>
    </p:spTree>
    <p:extLst>
      <p:ext uri="{BB962C8B-B14F-4D97-AF65-F5344CB8AC3E}">
        <p14:creationId xmlns:p14="http://schemas.microsoft.com/office/powerpoint/2010/main" val="18472304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4A8B-B715-1B43-E8FE-735393A1F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STAR aligner output</a:t>
            </a:r>
          </a:p>
        </p:txBody>
      </p:sp>
      <p:pic>
        <p:nvPicPr>
          <p:cNvPr id="10242" name="Picture 2" descr="Post Alignment Visualization | Griffith Lab">
            <a:extLst>
              <a:ext uri="{FF2B5EF4-FFF2-40B4-BE49-F238E27FC236}">
                <a16:creationId xmlns:a16="http://schemas.microsoft.com/office/drawing/2014/main" id="{C8F690C1-A2B7-A2D0-D39C-35DE25446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66800"/>
            <a:ext cx="9144000" cy="502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1508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E865-9B15-4050-F9C6-86D481C1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1503661" cy="553998"/>
          </a:xfrm>
        </p:spPr>
        <p:txBody>
          <a:bodyPr/>
          <a:lstStyle/>
          <a:p>
            <a:r>
              <a:rPr lang="en-US" dirty="0"/>
              <a:t>Quantify the read count, TPM, and FPKM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E3B363-C5B7-63BD-A650-16E835C378DB}"/>
              </a:ext>
            </a:extLst>
          </p:cNvPr>
          <p:cNvSpPr txBox="1"/>
          <p:nvPr/>
        </p:nvSpPr>
        <p:spPr>
          <a:xfrm>
            <a:off x="1524000" y="1524000"/>
            <a:ext cx="96012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Rsem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-calculate-expression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--no-bam-output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--quiet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--no-qualities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-p 8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--seed-length 25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--bam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--paired-end 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/sample/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Aligned.toTranscriptome.out.bam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$RSEM_INDEX  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\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RSEM.output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sample.txt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1824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9A0B1-AF2B-2B98-EF5F-3EAF59E0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RSEM-gene-count output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A9E064-594F-BECF-950F-3BCEAC3A0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95400"/>
            <a:ext cx="10668000" cy="524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763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2819400"/>
            <a:ext cx="10515599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4800" spc="-10" dirty="0">
                <a:solidFill>
                  <a:srgbClr val="000000"/>
                </a:solidFill>
              </a:rPr>
              <a:t>Q&amp;A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1996060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0" y="2819400"/>
            <a:ext cx="1104900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4800" spc="-10" dirty="0">
                <a:solidFill>
                  <a:srgbClr val="000000"/>
                </a:solidFill>
              </a:rPr>
              <a:t>III. </a:t>
            </a:r>
            <a:r>
              <a:rPr lang="en-US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of </a:t>
            </a:r>
            <a:r>
              <a:rPr lang="en-US" sz="4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RNAseq</a:t>
            </a:r>
            <a:r>
              <a:rPr lang="en-US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analysis on MSU HPCC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425073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EDCB-70E4-FF78-ADE5-8435218D0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Starting OnDemand on HPCC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70BE292-8482-1039-E4A4-8A2300CD9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130" y="869852"/>
            <a:ext cx="8991600" cy="51182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D10A9A-3138-5156-79D7-68701678389F}"/>
              </a:ext>
            </a:extLst>
          </p:cNvPr>
          <p:cNvSpPr txBox="1"/>
          <p:nvPr/>
        </p:nvSpPr>
        <p:spPr>
          <a:xfrm>
            <a:off x="4114800" y="5988147"/>
            <a:ext cx="373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117A7B"/>
                </a:solidFill>
                <a:effectLst/>
                <a:highlight>
                  <a:srgbClr val="FFFFFF"/>
                </a:highlight>
                <a:latin typeface="Gotham SSm A"/>
                <a:hlinkClick r:id="rId3"/>
              </a:rPr>
              <a:t>https://ondemand.hpcc.msu.edu/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598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81F70-0E08-47DD-0067-DFA31A5ED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Login on OnDemand HPCC</a:t>
            </a:r>
          </a:p>
        </p:txBody>
      </p:sp>
      <p:pic>
        <p:nvPicPr>
          <p:cNvPr id="5" name="Picture 4" descr="A screenshot of a login page&#10;&#10;Description automatically generated">
            <a:extLst>
              <a:ext uri="{FF2B5EF4-FFF2-40B4-BE49-F238E27FC236}">
                <a16:creationId xmlns:a16="http://schemas.microsoft.com/office/drawing/2014/main" id="{B3075EDD-EEAD-5D99-DDA0-46DAD4107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990600"/>
            <a:ext cx="7772400" cy="510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81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D6A0D-1D3C-DA94-EC06-83705ED82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1275061" cy="553998"/>
          </a:xfrm>
        </p:spPr>
        <p:txBody>
          <a:bodyPr/>
          <a:lstStyle/>
          <a:p>
            <a:r>
              <a:rPr lang="en-US" dirty="0"/>
              <a:t>Request to start Interactive Desktop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3ABF3D7-87AF-AE39-2C85-5435462F2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586480"/>
            <a:ext cx="7772400" cy="584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214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813CC-D085-45CD-BAE9-5AEB7D02F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Lunch Interactive Desktop on HPCC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C8CA4E3-4448-1F16-5A8C-9740838D1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71600"/>
            <a:ext cx="11663006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75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7699" y="3053256"/>
            <a:ext cx="10896601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000000"/>
                </a:solidFill>
              </a:rPr>
              <a:t>I</a:t>
            </a:r>
            <a:r>
              <a:rPr lang="en-US" sz="4800" dirty="0">
                <a:solidFill>
                  <a:srgbClr val="000000"/>
                </a:solidFill>
              </a:rPr>
              <a:t>I</a:t>
            </a:r>
            <a:r>
              <a:rPr sz="4800" dirty="0">
                <a:solidFill>
                  <a:srgbClr val="000000"/>
                </a:solidFill>
              </a:rPr>
              <a:t>.</a:t>
            </a:r>
            <a:r>
              <a:rPr sz="4800" spc="-85" dirty="0">
                <a:solidFill>
                  <a:srgbClr val="000000"/>
                </a:solidFill>
              </a:rPr>
              <a:t> </a:t>
            </a:r>
            <a:r>
              <a:rPr lang="en-US" sz="4800" spc="-85" dirty="0">
                <a:solidFill>
                  <a:srgbClr val="000000"/>
                </a:solidFill>
              </a:rPr>
              <a:t>RNA isolation and </a:t>
            </a:r>
            <a:r>
              <a:rPr lang="en-US" sz="4800" spc="-10" dirty="0">
                <a:solidFill>
                  <a:srgbClr val="000000"/>
                </a:solidFill>
              </a:rPr>
              <a:t>library preparation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8129355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08FA6-5CD4-BF88-3C68-36F505691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Access terminal on Interactive Desktop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9D48F4C-8584-FBFB-F3C7-6AA1132E1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85800"/>
            <a:ext cx="10888314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2891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EDCB-70E4-FF78-ADE5-8435218D0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Available versions of STAR package on HPCC</a:t>
            </a: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1D64E6F-DA8F-3F15-DA19-172D06092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914400"/>
            <a:ext cx="8686800" cy="564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669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F807-DFD3-AFE3-2194-3FC6F1DDA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Loading of STAR package on HPCC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19714A-605B-6A72-A887-DFF58F9CA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85800"/>
            <a:ext cx="10240336" cy="505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BD66A6-91A5-A1F2-1C5A-DE778D2F825B}"/>
              </a:ext>
            </a:extLst>
          </p:cNvPr>
          <p:cNvSpPr txBox="1"/>
          <p:nvPr/>
        </p:nvSpPr>
        <p:spPr>
          <a:xfrm>
            <a:off x="1905000" y="5957328"/>
            <a:ext cx="6824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[ramashan@css-075 ~]$ module purge</a:t>
            </a:r>
          </a:p>
          <a:p>
            <a:r>
              <a:rPr lang="en-US" dirty="0"/>
              <a:t>[ramashan@css-075 ~]$ module load GCC/11.3.0 STAR/2.7.10b</a:t>
            </a:r>
          </a:p>
        </p:txBody>
      </p:sp>
    </p:spTree>
    <p:extLst>
      <p:ext uri="{BB962C8B-B14F-4D97-AF65-F5344CB8AC3E}">
        <p14:creationId xmlns:p14="http://schemas.microsoft.com/office/powerpoint/2010/main" val="249472120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62DE-C7A8-14BE-7521-0B87BC914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Loading of RSEM package on HPCC</a:t>
            </a: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29C4CFB-C462-8A82-6D75-87FEB146DC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23"/>
          <a:stretch/>
        </p:blipFill>
        <p:spPr>
          <a:xfrm>
            <a:off x="1531257" y="2980204"/>
            <a:ext cx="8915400" cy="2959152"/>
          </a:xfrm>
          <a:prstGeom prst="rect">
            <a:avLst/>
          </a:prstGeom>
        </p:spPr>
      </p:pic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A05D5F9-3A12-6931-0FA9-37897A994D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06"/>
          <a:stretch/>
        </p:blipFill>
        <p:spPr>
          <a:xfrm>
            <a:off x="1524000" y="685800"/>
            <a:ext cx="8915400" cy="22944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0F7843-A832-721D-6898-8F442DFBAFA6}"/>
              </a:ext>
            </a:extLst>
          </p:cNvPr>
          <p:cNvSpPr txBox="1"/>
          <p:nvPr/>
        </p:nvSpPr>
        <p:spPr>
          <a:xfrm>
            <a:off x="1695560" y="6324600"/>
            <a:ext cx="829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[ramashan@css-075 ~]$ module load GCC/11.3.0  </a:t>
            </a:r>
            <a:r>
              <a:rPr lang="en-US" dirty="0" err="1"/>
              <a:t>OpenMPI</a:t>
            </a:r>
            <a:r>
              <a:rPr lang="en-US" dirty="0"/>
              <a:t>/4.1.4 RSEM/1.3.3</a:t>
            </a:r>
          </a:p>
        </p:txBody>
      </p:sp>
    </p:spTree>
    <p:extLst>
      <p:ext uri="{BB962C8B-B14F-4D97-AF65-F5344CB8AC3E}">
        <p14:creationId xmlns:p14="http://schemas.microsoft.com/office/powerpoint/2010/main" val="17351475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00084-4B0D-588E-5443-7B92C7CD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Loading R on HPCC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48987-EA0D-0D70-26A0-F2F13ADA3448}"/>
              </a:ext>
            </a:extLst>
          </p:cNvPr>
          <p:cNvSpPr txBox="1"/>
          <p:nvPr/>
        </p:nvSpPr>
        <p:spPr>
          <a:xfrm>
            <a:off x="2286000" y="838200"/>
            <a:ext cx="445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[ramashan@css-075 ~]$ module spider R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0C22610-81BF-124B-2282-314CEBB0F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64375"/>
            <a:ext cx="7772400" cy="5178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EB67A8-3256-6CEF-B78D-2728C4540B06}"/>
              </a:ext>
            </a:extLst>
          </p:cNvPr>
          <p:cNvSpPr txBox="1"/>
          <p:nvPr/>
        </p:nvSpPr>
        <p:spPr>
          <a:xfrm>
            <a:off x="6629400" y="2105064"/>
            <a:ext cx="5028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[ramashan@css-075 ~]$ module spider R/4.2.1</a:t>
            </a:r>
          </a:p>
        </p:txBody>
      </p:sp>
      <p:pic>
        <p:nvPicPr>
          <p:cNvPr id="9" name="Picture 8" descr="A white paper with black text&#10;&#10;Description automatically generated">
            <a:extLst>
              <a:ext uri="{FF2B5EF4-FFF2-40B4-BE49-F238E27FC236}">
                <a16:creationId xmlns:a16="http://schemas.microsoft.com/office/drawing/2014/main" id="{E104C17D-167C-321E-5455-62B64C938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942" y="2564906"/>
            <a:ext cx="7601458" cy="18186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E7333F-6F4F-692B-23F4-9235079FFEC2}"/>
              </a:ext>
            </a:extLst>
          </p:cNvPr>
          <p:cNvSpPr txBox="1"/>
          <p:nvPr/>
        </p:nvSpPr>
        <p:spPr>
          <a:xfrm>
            <a:off x="4393070" y="5143788"/>
            <a:ext cx="779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[ramashan@css-075 ~]$ module load GCC/11.3.0  </a:t>
            </a:r>
            <a:r>
              <a:rPr lang="en-US" dirty="0" err="1"/>
              <a:t>OpenMPI</a:t>
            </a:r>
            <a:r>
              <a:rPr lang="en-US" dirty="0"/>
              <a:t>/4.1.4 R/4.2.1</a:t>
            </a:r>
          </a:p>
        </p:txBody>
      </p:sp>
    </p:spTree>
    <p:extLst>
      <p:ext uri="{BB962C8B-B14F-4D97-AF65-F5344CB8AC3E}">
        <p14:creationId xmlns:p14="http://schemas.microsoft.com/office/powerpoint/2010/main" val="12767794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F3995-B11F-5066-EBB4-DB442F3B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Loading the packages with the new OS on HPCC</a:t>
            </a:r>
          </a:p>
        </p:txBody>
      </p:sp>
      <p:pic>
        <p:nvPicPr>
          <p:cNvPr id="5" name="Picture 4" descr="A number and symbols of different sizes&#10;&#10;Description automatically generated with medium confidence">
            <a:extLst>
              <a:ext uri="{FF2B5EF4-FFF2-40B4-BE49-F238E27FC236}">
                <a16:creationId xmlns:a16="http://schemas.microsoft.com/office/drawing/2014/main" id="{2C6156D2-265E-6142-DEC5-C7B644151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524000"/>
            <a:ext cx="9504218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495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212E2-A77B-4231-8CCE-17321C0DC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Test the loaded module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54C828-DE26-5716-9D31-8AEDB18F27B4}"/>
              </a:ext>
            </a:extLst>
          </p:cNvPr>
          <p:cNvSpPr txBox="1"/>
          <p:nvPr/>
        </p:nvSpPr>
        <p:spPr>
          <a:xfrm>
            <a:off x="304800" y="1215167"/>
            <a:ext cx="1106264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ramashan@dev-amd20-v100:~/data/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RNASeq_test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$ STAR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Usage: STAR  [options]... --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genomeDir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/path/to/genome/index/  </a:t>
            </a:r>
            <a:r>
              <a:rPr lang="en-US" dirty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readFilesIn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R1.fq R2.fq</a:t>
            </a:r>
          </a:p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Spliced Transcripts Alignment to a Reference (c) Alexander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Dobin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2009-2022</a:t>
            </a:r>
          </a:p>
          <a:p>
            <a:b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STAR version=2.7.11b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STAR compilation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time,server,dir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=2024-07-18T13:18:20-04:00 dev-intel14:/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panchyni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easybuild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easybuild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/build/STAR/2.7.11b/GCC-13.2.0/STAR-2.7.11b/source</a:t>
            </a:r>
          </a:p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For more details see: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&lt;https://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github.com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alexdobin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/STAR&gt;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&lt;https://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github.com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alexdobin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/STAR/blob/master/doc/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STARmanual.pdf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&gt;</a:t>
            </a:r>
          </a:p>
          <a:p>
            <a:b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To list all parameters, run STAR --help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0935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E0B46-A1DF-59F4-66DB-4A3EB056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Create reference index file for STAR and RSEM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5F9CAB7-A104-FF75-06F9-2CE3957EF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68" y="1120775"/>
            <a:ext cx="10566263" cy="4616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784F5D-A072-2C86-55B9-6664568E76FB}"/>
              </a:ext>
            </a:extLst>
          </p:cNvPr>
          <p:cNvSpPr txBox="1"/>
          <p:nvPr/>
        </p:nvSpPr>
        <p:spPr>
          <a:xfrm>
            <a:off x="990600" y="5975248"/>
            <a:ext cx="1082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[ramashan@css-075 ~]$ </a:t>
            </a:r>
            <a:r>
              <a:rPr lang="en-US" dirty="0" err="1"/>
              <a:t>rsem</a:t>
            </a:r>
            <a:r>
              <a:rPr lang="en-US" dirty="0"/>
              <a:t>-prepare-reference -p 4 --</a:t>
            </a:r>
            <a:r>
              <a:rPr lang="en-US" dirty="0" err="1"/>
              <a:t>gtf</a:t>
            </a:r>
            <a:r>
              <a:rPr lang="en-US" dirty="0"/>
              <a:t> Genome/genes/</a:t>
            </a:r>
            <a:r>
              <a:rPr lang="en-US" dirty="0" err="1"/>
              <a:t>genes.gtf</a:t>
            </a:r>
            <a:r>
              <a:rPr lang="en-US" dirty="0"/>
              <a:t>   Genome/</a:t>
            </a:r>
            <a:r>
              <a:rPr lang="en-US" dirty="0" err="1"/>
              <a:t>fasta</a:t>
            </a:r>
            <a:r>
              <a:rPr lang="en-US" dirty="0"/>
              <a:t>/</a:t>
            </a:r>
            <a:r>
              <a:rPr lang="en-US" dirty="0" err="1"/>
              <a:t>Genome.fa</a:t>
            </a:r>
            <a:r>
              <a:rPr lang="en-US" dirty="0"/>
              <a:t> hg38</a:t>
            </a:r>
          </a:p>
        </p:txBody>
      </p:sp>
    </p:spTree>
    <p:extLst>
      <p:ext uri="{BB962C8B-B14F-4D97-AF65-F5344CB8AC3E}">
        <p14:creationId xmlns:p14="http://schemas.microsoft.com/office/powerpoint/2010/main" val="8844592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3F82-2459-F3E7-A54F-0514D2475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2113261" cy="553998"/>
          </a:xfrm>
        </p:spPr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bulk.rna.seq.pipeline.R</a:t>
            </a:r>
            <a:r>
              <a:rPr lang="en-US" dirty="0"/>
              <a:t> to process the samples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44BFF97-3DD0-DB80-AD1B-C5372CBF8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838200"/>
            <a:ext cx="972389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040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8E2C6-7B46-ED3A-67BC-416212336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Raw read count in processed samples</a:t>
            </a:r>
          </a:p>
        </p:txBody>
      </p:sp>
      <p:pic>
        <p:nvPicPr>
          <p:cNvPr id="5" name="Picture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F183E97A-3AD3-CCF6-63A2-DB1B7F905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808985"/>
            <a:ext cx="8977839" cy="524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3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8E301-C04C-0D60-897D-97090F3B4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RNA isolation</a:t>
            </a:r>
          </a:p>
        </p:txBody>
      </p:sp>
      <p:pic>
        <p:nvPicPr>
          <p:cNvPr id="1026" name="Picture 2" descr="A diagram of the different steps in RNA extraction.">
            <a:extLst>
              <a:ext uri="{FF2B5EF4-FFF2-40B4-BE49-F238E27FC236}">
                <a16:creationId xmlns:a16="http://schemas.microsoft.com/office/drawing/2014/main" id="{8FB21042-34D8-B60B-84FE-DB3946A27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884" y="1524000"/>
            <a:ext cx="954048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C5549F-0850-96F0-83CF-699DEB1C014A}"/>
              </a:ext>
            </a:extLst>
          </p:cNvPr>
          <p:cNvSpPr txBox="1"/>
          <p:nvPr/>
        </p:nvSpPr>
        <p:spPr>
          <a:xfrm>
            <a:off x="2743200" y="6298414"/>
            <a:ext cx="6194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https://www.addgene.org/protocols/kit-free-rna-extraction/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56588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A1B24-504E-7366-DD30-17CC49B71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FPKM values in processed samples </a:t>
            </a:r>
          </a:p>
        </p:txBody>
      </p:sp>
      <p:pic>
        <p:nvPicPr>
          <p:cNvPr id="5" name="Picture 4" descr="A table of numbers with black text&#10;&#10;Description automatically generated">
            <a:extLst>
              <a:ext uri="{FF2B5EF4-FFF2-40B4-BE49-F238E27FC236}">
                <a16:creationId xmlns:a16="http://schemas.microsoft.com/office/drawing/2014/main" id="{92A51D76-987A-B513-AAAC-04393690E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900688"/>
            <a:ext cx="9243028" cy="556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9BE6A7-198E-E7C4-F357-8094B1908A3F}"/>
              </a:ext>
            </a:extLst>
          </p:cNvPr>
          <p:cNvSpPr txBox="1"/>
          <p:nvPr/>
        </p:nvSpPr>
        <p:spPr>
          <a:xfrm>
            <a:off x="4868741" y="6483080"/>
            <a:ext cx="1946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 Data was paired end</a:t>
            </a:r>
          </a:p>
        </p:txBody>
      </p:sp>
    </p:spTree>
    <p:extLst>
      <p:ext uri="{BB962C8B-B14F-4D97-AF65-F5344CB8AC3E}">
        <p14:creationId xmlns:p14="http://schemas.microsoft.com/office/powerpoint/2010/main" val="18454461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DA441-EC6F-D229-B183-AD7D654B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TPM values in processed samples </a:t>
            </a:r>
          </a:p>
        </p:txBody>
      </p:sp>
      <p:pic>
        <p:nvPicPr>
          <p:cNvPr id="5" name="Picture 4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884A6EAC-5E5B-B33A-3D1E-72D6788A6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914400"/>
            <a:ext cx="8991600" cy="553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6042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43731-45B4-6F06-3186-654B05EFC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11808461" cy="553998"/>
          </a:xfrm>
        </p:spPr>
        <p:txBody>
          <a:bodyPr/>
          <a:lstStyle/>
          <a:p>
            <a:r>
              <a:rPr lang="en-US" dirty="0"/>
              <a:t>Visualization of raw read count, FPKM, and TPM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D9C8F-74ED-61E5-DF2C-87F5C879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670570"/>
            <a:ext cx="4413432" cy="3506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E4E170-BC54-BAD4-3B39-3F240C271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906" y="1629675"/>
            <a:ext cx="4384751" cy="34835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D441DB-4F71-31FA-690D-67864CFD1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200" y="3371459"/>
            <a:ext cx="4413432" cy="350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248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0" dirty="0"/>
              <a:t>Take-</a:t>
            </a:r>
            <a:r>
              <a:rPr dirty="0"/>
              <a:t>home</a:t>
            </a:r>
            <a:r>
              <a:rPr spc="-45" dirty="0"/>
              <a:t> </a:t>
            </a:r>
            <a:r>
              <a:rPr spc="-10" dirty="0"/>
              <a:t>message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1673455"/>
            <a:ext cx="11873865" cy="3005823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527050" marR="854075" indent="-514350">
              <a:lnSpc>
                <a:spcPts val="3790"/>
              </a:lnSpc>
              <a:spcBef>
                <a:spcPts val="265"/>
              </a:spcBef>
              <a:buAutoNum type="arabicPeriod"/>
              <a:tabLst>
                <a:tab pos="527050" algn="l"/>
              </a:tabLst>
            </a:pPr>
            <a:r>
              <a:rPr sz="3200" dirty="0">
                <a:latin typeface="Times New Roman"/>
                <a:cs typeface="Times New Roman"/>
              </a:rPr>
              <a:t>Know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your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RNAseq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library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clearly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(SE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or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PE,</a:t>
            </a:r>
            <a:r>
              <a:rPr sz="3200" spc="-4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Stranded</a:t>
            </a:r>
            <a:r>
              <a:rPr sz="3200" spc="-3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or</a:t>
            </a:r>
            <a:r>
              <a:rPr sz="3200" spc="-4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Non- </a:t>
            </a:r>
            <a:r>
              <a:rPr sz="3200" spc="-10" dirty="0">
                <a:latin typeface="Times New Roman"/>
                <a:cs typeface="Times New Roman"/>
              </a:rPr>
              <a:t>stranded).</a:t>
            </a:r>
            <a:endParaRPr sz="3200" dirty="0">
              <a:latin typeface="Times New Roman"/>
              <a:cs typeface="Times New Roman"/>
            </a:endParaRPr>
          </a:p>
          <a:p>
            <a:pPr marL="527050" marR="70485" indent="-514350">
              <a:lnSpc>
                <a:spcPct val="101899"/>
              </a:lnSpc>
              <a:spcBef>
                <a:spcPts val="3675"/>
              </a:spcBef>
              <a:buAutoNum type="arabicPeriod"/>
              <a:tabLst>
                <a:tab pos="527050" algn="l"/>
              </a:tabLst>
            </a:pPr>
            <a:r>
              <a:rPr sz="3200" dirty="0">
                <a:latin typeface="Times New Roman"/>
                <a:cs typeface="Times New Roman"/>
              </a:rPr>
              <a:t>Three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gene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expression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quantification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measurements</a:t>
            </a:r>
            <a:r>
              <a:rPr sz="3200" spc="-65" dirty="0">
                <a:latin typeface="Times New Roman"/>
                <a:cs typeface="Times New Roman"/>
              </a:rPr>
              <a:t> </a:t>
            </a:r>
            <a:r>
              <a:rPr sz="3200" spc="-20" dirty="0">
                <a:latin typeface="Times New Roman"/>
                <a:cs typeface="Times New Roman"/>
              </a:rPr>
              <a:t>(raw-</a:t>
            </a:r>
            <a:r>
              <a:rPr sz="3200" spc="-10" dirty="0">
                <a:latin typeface="Times New Roman"/>
                <a:cs typeface="Times New Roman"/>
              </a:rPr>
              <a:t>read-count, </a:t>
            </a:r>
            <a:r>
              <a:rPr sz="3200" dirty="0">
                <a:latin typeface="Times New Roman"/>
                <a:cs typeface="Times New Roman"/>
              </a:rPr>
              <a:t>RPKM</a:t>
            </a:r>
            <a:r>
              <a:rPr sz="3200" spc="-80" dirty="0">
                <a:latin typeface="Times New Roman"/>
                <a:cs typeface="Times New Roman"/>
              </a:rPr>
              <a:t> </a:t>
            </a:r>
            <a:r>
              <a:rPr sz="3200" dirty="0">
                <a:latin typeface="Times New Roman"/>
                <a:cs typeface="Times New Roman"/>
              </a:rPr>
              <a:t>(FPKM),</a:t>
            </a:r>
            <a:r>
              <a:rPr sz="3200" spc="-130" dirty="0">
                <a:latin typeface="Times New Roman"/>
                <a:cs typeface="Times New Roman"/>
              </a:rPr>
              <a:t> </a:t>
            </a:r>
            <a:r>
              <a:rPr sz="3200" spc="-10" dirty="0">
                <a:latin typeface="Times New Roman"/>
                <a:cs typeface="Times New Roman"/>
              </a:rPr>
              <a:t>TPM).</a:t>
            </a: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71941" y="2779267"/>
            <a:ext cx="265239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10" dirty="0">
                <a:solidFill>
                  <a:srgbClr val="000000"/>
                </a:solidFill>
              </a:rPr>
              <a:t>Resources</a:t>
            </a:r>
            <a:endParaRPr sz="48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Resources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2400" y="1765810"/>
            <a:ext cx="11473815" cy="30469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300" indent="-355600">
              <a:lnSpc>
                <a:spcPts val="3060"/>
              </a:lnSpc>
              <a:buSzPct val="116666"/>
              <a:buAutoNum type="arabicPeriod"/>
              <a:tabLst>
                <a:tab pos="368300" algn="l"/>
              </a:tabLst>
            </a:pPr>
            <a:r>
              <a:rPr sz="2400" spc="-20" dirty="0">
                <a:latin typeface="Times New Roman"/>
                <a:cs typeface="Times New Roman"/>
              </a:rPr>
              <a:t>Wang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et</a:t>
            </a:r>
            <a:r>
              <a:rPr sz="2400" i="1" spc="-4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al</a:t>
            </a:r>
            <a:r>
              <a:rPr sz="2400" dirty="0">
                <a:latin typeface="Times New Roman"/>
                <a:cs typeface="Times New Roman"/>
              </a:rPr>
              <a:t>.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RNA-</a:t>
            </a:r>
            <a:r>
              <a:rPr sz="2400" dirty="0">
                <a:latin typeface="Times New Roman"/>
                <a:cs typeface="Times New Roman"/>
              </a:rPr>
              <a:t>Seq: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revolutionary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tool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transcriptomics.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Nature</a:t>
            </a:r>
            <a:r>
              <a:rPr sz="2400" i="1" spc="-4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Reviews</a:t>
            </a:r>
            <a:r>
              <a:rPr sz="2400" i="1" spc="-4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latin typeface="Times New Roman"/>
                <a:cs typeface="Times New Roman"/>
              </a:rPr>
              <a:t>Genetics</a:t>
            </a:r>
            <a:r>
              <a:rPr sz="2400" spc="-10" dirty="0">
                <a:latin typeface="Times New Roman"/>
                <a:cs typeface="Times New Roman"/>
              </a:rPr>
              <a:t>).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60"/>
              </a:spcBef>
              <a:buAutoNum type="arabicPeriod"/>
            </a:pPr>
            <a:endParaRPr sz="2400" dirty="0">
              <a:latin typeface="Times New Roman"/>
              <a:cs typeface="Times New Roman"/>
            </a:endParaRPr>
          </a:p>
          <a:p>
            <a:pPr marL="300355" indent="-287655">
              <a:lnSpc>
                <a:spcPct val="100000"/>
              </a:lnSpc>
              <a:buAutoNum type="arabicPeriod"/>
              <a:tabLst>
                <a:tab pos="300355" algn="l"/>
              </a:tabLst>
            </a:pPr>
            <a:r>
              <a:rPr sz="2400" dirty="0">
                <a:latin typeface="Times New Roman"/>
                <a:cs typeface="Times New Roman"/>
              </a:rPr>
              <a:t>Ana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et</a:t>
            </a:r>
            <a:r>
              <a:rPr sz="2400" i="1" spc="-3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al</a:t>
            </a:r>
            <a:r>
              <a:rPr sz="2400" dirty="0">
                <a:latin typeface="Times New Roman"/>
                <a:cs typeface="Times New Roman"/>
              </a:rPr>
              <a:t>.</a:t>
            </a:r>
            <a:r>
              <a:rPr sz="2400" spc="-1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-1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survey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best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practices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for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RNA-</a:t>
            </a:r>
            <a:r>
              <a:rPr sz="2400" dirty="0">
                <a:latin typeface="Times New Roman"/>
                <a:cs typeface="Times New Roman"/>
              </a:rPr>
              <a:t>seq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data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analysis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i="1" dirty="0">
                <a:latin typeface="Times New Roman"/>
                <a:cs typeface="Times New Roman"/>
              </a:rPr>
              <a:t>Genome</a:t>
            </a:r>
            <a:r>
              <a:rPr sz="2400" i="1" spc="-35" dirty="0">
                <a:latin typeface="Times New Roman"/>
                <a:cs typeface="Times New Roman"/>
              </a:rPr>
              <a:t> </a:t>
            </a:r>
            <a:r>
              <a:rPr sz="2400" i="1" spc="-10" dirty="0">
                <a:latin typeface="Times New Roman"/>
                <a:cs typeface="Times New Roman"/>
              </a:rPr>
              <a:t>Biology</a:t>
            </a:r>
            <a:r>
              <a:rPr sz="2400" spc="-10" dirty="0">
                <a:latin typeface="Times New Roman"/>
                <a:cs typeface="Times New Roman"/>
              </a:rPr>
              <a:t>).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0"/>
              </a:spcBef>
              <a:buAutoNum type="arabicPeriod"/>
            </a:pPr>
            <a:endParaRPr sz="2400" dirty="0">
              <a:latin typeface="Times New Roman"/>
              <a:cs typeface="Times New Roman"/>
            </a:endParaRPr>
          </a:p>
          <a:p>
            <a:pPr marL="317500" indent="-304800">
              <a:lnSpc>
                <a:spcPct val="100000"/>
              </a:lnSpc>
              <a:buAutoNum type="arabicPeriod"/>
              <a:tabLst>
                <a:tab pos="317500" algn="l"/>
              </a:tabLst>
            </a:pPr>
            <a:r>
              <a:rPr sz="2400" dirty="0">
                <a:latin typeface="Times New Roman"/>
                <a:cs typeface="Times New Roman"/>
              </a:rPr>
              <a:t>Lior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Pachter’s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blog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(</a:t>
            </a:r>
            <a:r>
              <a:rPr sz="2400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https://liorpachter.wordpress.com/</a:t>
            </a:r>
            <a:r>
              <a:rPr sz="2400" spc="-10" dirty="0">
                <a:latin typeface="Times New Roman"/>
                <a:cs typeface="Times New Roman"/>
              </a:rPr>
              <a:t>).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  <a:buAutoNum type="arabicPeriod"/>
            </a:pPr>
            <a:endParaRPr sz="2400" dirty="0">
              <a:latin typeface="Times New Roman"/>
              <a:cs typeface="Times New Roman"/>
            </a:endParaRPr>
          </a:p>
          <a:p>
            <a:pPr marL="317500" indent="-304800">
              <a:lnSpc>
                <a:spcPct val="100000"/>
              </a:lnSpc>
              <a:buAutoNum type="arabicPeriod"/>
              <a:tabLst>
                <a:tab pos="317500" algn="l"/>
              </a:tabLst>
            </a:pPr>
            <a:r>
              <a:rPr sz="2400" dirty="0">
                <a:latin typeface="Times New Roman"/>
                <a:cs typeface="Times New Roman"/>
              </a:rPr>
              <a:t>RNASeq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blog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(</a:t>
            </a:r>
            <a:r>
              <a:rPr sz="2400" u="sng" spc="-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https://</a:t>
            </a:r>
            <a:r>
              <a:rPr sz="2400" u="sng" spc="-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  <a:hlinkClick r:id="rId2"/>
              </a:rPr>
              <a:t>www.rna-</a:t>
            </a:r>
            <a:r>
              <a:rPr sz="2400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  <a:hlinkClick r:id="rId2"/>
              </a:rPr>
              <a:t>seqblog.com/</a:t>
            </a:r>
            <a:r>
              <a:rPr sz="2400" spc="-10" dirty="0">
                <a:latin typeface="Times New Roman"/>
                <a:cs typeface="Times New Roman"/>
                <a:hlinkClick r:id="rId2"/>
              </a:rPr>
              <a:t>).</a:t>
            </a: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AutoNum type="arabicPeriod"/>
            </a:pP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0" y="2301768"/>
            <a:ext cx="8839200" cy="22544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b="1" dirty="0">
                <a:latin typeface="Times New Roman"/>
                <a:cs typeface="Times New Roman"/>
              </a:rPr>
              <a:t>                 Thank you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4800" b="1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b="1" dirty="0">
                <a:latin typeface="Times New Roman"/>
                <a:cs typeface="Times New Roman"/>
              </a:rPr>
              <a:t>							</a:t>
            </a:r>
            <a:r>
              <a:rPr sz="4800" b="1" dirty="0">
                <a:latin typeface="Times New Roman"/>
                <a:cs typeface="Times New Roman"/>
              </a:rPr>
              <a:t>Q</a:t>
            </a:r>
            <a:r>
              <a:rPr sz="4800" b="1" spc="-40" dirty="0">
                <a:latin typeface="Times New Roman"/>
                <a:cs typeface="Times New Roman"/>
              </a:rPr>
              <a:t> &amp;</a:t>
            </a:r>
            <a:r>
              <a:rPr sz="4800" b="1" spc="-265" dirty="0">
                <a:latin typeface="Times New Roman"/>
                <a:cs typeface="Times New Roman"/>
              </a:rPr>
              <a:t> </a:t>
            </a:r>
            <a:r>
              <a:rPr sz="4800" b="1" spc="-50" dirty="0">
                <a:latin typeface="Times New Roman"/>
                <a:cs typeface="Times New Roman"/>
              </a:rPr>
              <a:t>A</a:t>
            </a:r>
            <a:endParaRPr sz="4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AD19-30AD-D9B2-CE19-EBDC1E593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Quality check of RNA</a:t>
            </a:r>
          </a:p>
        </p:txBody>
      </p:sp>
      <p:pic>
        <p:nvPicPr>
          <p:cNvPr id="4098" name="Picture 2" descr="RNA quality control. Notes: The quality of RNA that was extracted from... |  Download Scientific Diagram">
            <a:extLst>
              <a:ext uri="{FF2B5EF4-FFF2-40B4-BE49-F238E27FC236}">
                <a16:creationId xmlns:a16="http://schemas.microsoft.com/office/drawing/2014/main" id="{24BA1877-626D-FE53-B041-9FA4EB71C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295400"/>
            <a:ext cx="7507722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NA integrity - Labster">
            <a:extLst>
              <a:ext uri="{FF2B5EF4-FFF2-40B4-BE49-F238E27FC236}">
                <a16:creationId xmlns:a16="http://schemas.microsoft.com/office/drawing/2014/main" id="{AA95BAC8-0A9B-03C2-7C44-4AC2D5048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81200"/>
            <a:ext cx="3282950" cy="3583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733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16C9-37E7-1DAA-0BCB-0545118B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9" y="5588"/>
            <a:ext cx="9923145" cy="553998"/>
          </a:xfrm>
        </p:spPr>
        <p:txBody>
          <a:bodyPr/>
          <a:lstStyle/>
          <a:p>
            <a:r>
              <a:rPr lang="en-US" dirty="0"/>
              <a:t>mRNA enrichment using poly dT beads</a:t>
            </a:r>
          </a:p>
        </p:txBody>
      </p:sp>
      <p:pic>
        <p:nvPicPr>
          <p:cNvPr id="2052" name="Picture 4" descr="principle of enrichment and purification of mRNA magnetic beads">
            <a:extLst>
              <a:ext uri="{FF2B5EF4-FFF2-40B4-BE49-F238E27FC236}">
                <a16:creationId xmlns:a16="http://schemas.microsoft.com/office/drawing/2014/main" id="{E2445886-6465-CDBB-6ED1-77C7570FF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143000"/>
            <a:ext cx="10134600" cy="4043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49C257-99AC-1CD5-8DF4-E81EC8E197C5}"/>
              </a:ext>
            </a:extLst>
          </p:cNvPr>
          <p:cNvSpPr txBox="1"/>
          <p:nvPr/>
        </p:nvSpPr>
        <p:spPr>
          <a:xfrm>
            <a:off x="7239000" y="6440523"/>
            <a:ext cx="46650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https://www.yeasenbiotech.com/solutiondetail/94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8195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4502</TotalTime>
  <Words>2222</Words>
  <Application>Microsoft Macintosh PowerPoint</Application>
  <PresentationFormat>Widescreen</PresentationFormat>
  <Paragraphs>368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3" baseType="lpstr">
      <vt:lpstr>Arial</vt:lpstr>
      <vt:lpstr>Georgia</vt:lpstr>
      <vt:lpstr>Gotham SSm A</vt:lpstr>
      <vt:lpstr>Harding</vt:lpstr>
      <vt:lpstr>Menlo</vt:lpstr>
      <vt:lpstr>Times New Roman</vt:lpstr>
      <vt:lpstr>Office Theme</vt:lpstr>
      <vt:lpstr>RNAseq Data Analysis</vt:lpstr>
      <vt:lpstr>Outline</vt:lpstr>
      <vt:lpstr>I. Introduction of RNAseq</vt:lpstr>
      <vt:lpstr>Probing cells with sequencing technologies</vt:lpstr>
      <vt:lpstr>Types of RNA</vt:lpstr>
      <vt:lpstr>II. RNA isolation and library preparation</vt:lpstr>
      <vt:lpstr>RNA isolation</vt:lpstr>
      <vt:lpstr>Quality check of RNA</vt:lpstr>
      <vt:lpstr>mRNA enrichment using poly dT beads</vt:lpstr>
      <vt:lpstr>mRNA enrichment using ribosomal RNA depletion</vt:lpstr>
      <vt:lpstr>Short reads vs long reads</vt:lpstr>
      <vt:lpstr>Long read vs short read platforms</vt:lpstr>
      <vt:lpstr>IIA. From RNA to long reads</vt:lpstr>
      <vt:lpstr>Principle of Nanopore sequencing</vt:lpstr>
      <vt:lpstr>Library preparation and sequencing workflow for Nanopore</vt:lpstr>
      <vt:lpstr>IIB. From RNA to short reads</vt:lpstr>
      <vt:lpstr>RNAseq library construction for Illumina (short reads)</vt:lpstr>
      <vt:lpstr>Overview of Illumina sequencing</vt:lpstr>
      <vt:lpstr>Strandness matters</vt:lpstr>
      <vt:lpstr>Nonstranded vs Stranded library</vt:lpstr>
      <vt:lpstr>Single-end vs Paired-end</vt:lpstr>
      <vt:lpstr>Output of RNAseq</vt:lpstr>
      <vt:lpstr>Preparation of RNAseq experiments</vt:lpstr>
      <vt:lpstr>Q&amp;A</vt:lpstr>
      <vt:lpstr>III. RNAseq data analysis</vt:lpstr>
      <vt:lpstr>RNA-seq data analysis</vt:lpstr>
      <vt:lpstr>Quality check of reads using FastQC</vt:lpstr>
      <vt:lpstr>Phred quality score</vt:lpstr>
      <vt:lpstr>PowerPoint Presentation</vt:lpstr>
      <vt:lpstr>Data quality checking and removing the contaminations</vt:lpstr>
      <vt:lpstr>Software for data quality checking</vt:lpstr>
      <vt:lpstr>Tools used for long reads mapping</vt:lpstr>
      <vt:lpstr>Tools used for short reads mapping</vt:lpstr>
      <vt:lpstr>Read mapping (single-end)</vt:lpstr>
      <vt:lpstr>Read mapping (paired-end)</vt:lpstr>
      <vt:lpstr>Quantification of gene expression (raw read count)</vt:lpstr>
      <vt:lpstr>Problem of raw read count</vt:lpstr>
      <vt:lpstr>Quantification of gene expression (RPKM and FPKM)</vt:lpstr>
      <vt:lpstr>Problem of RPKM (FPKM)</vt:lpstr>
      <vt:lpstr>Isoform matters</vt:lpstr>
      <vt:lpstr>Quantification of gene expression (TPM)</vt:lpstr>
      <vt:lpstr>TPM vs RPKM</vt:lpstr>
      <vt:lpstr>Relationship between RPKM (FPKM) and TPM</vt:lpstr>
      <vt:lpstr>Core analysis</vt:lpstr>
      <vt:lpstr>Data quality checking</vt:lpstr>
      <vt:lpstr>Quantification of gene expression</vt:lpstr>
      <vt:lpstr>Quantification of gene expression</vt:lpstr>
      <vt:lpstr>Quantification of gene expression</vt:lpstr>
      <vt:lpstr>Preparation of index files</vt:lpstr>
      <vt:lpstr>Code to run the mapping using STAR aligner</vt:lpstr>
      <vt:lpstr>STAR aligner output</vt:lpstr>
      <vt:lpstr>Quantify the read count, TPM, and FPKM</vt:lpstr>
      <vt:lpstr>RSEM-gene-count output </vt:lpstr>
      <vt:lpstr>Q&amp;A</vt:lpstr>
      <vt:lpstr>III. Demo of RNAseq data analysis on MSU HPCC</vt:lpstr>
      <vt:lpstr>Starting OnDemand on HPCC</vt:lpstr>
      <vt:lpstr>Login on OnDemand HPCC</vt:lpstr>
      <vt:lpstr>Request to start Interactive Desktop</vt:lpstr>
      <vt:lpstr>Lunch Interactive Desktop on HPCC</vt:lpstr>
      <vt:lpstr>Access terminal on Interactive Desktop </vt:lpstr>
      <vt:lpstr>Available versions of STAR package on HPCC</vt:lpstr>
      <vt:lpstr>Loading of STAR package on HPCC</vt:lpstr>
      <vt:lpstr>Loading of RSEM package on HPCC</vt:lpstr>
      <vt:lpstr>Loading R on HPCC</vt:lpstr>
      <vt:lpstr>Loading the packages with the new OS on HPCC</vt:lpstr>
      <vt:lpstr>Test the loaded module</vt:lpstr>
      <vt:lpstr>Create reference index file for STAR and RSEM</vt:lpstr>
      <vt:lpstr>Running bulk.rna.seq.pipeline.R to process the samples</vt:lpstr>
      <vt:lpstr>Raw read count in processed samples</vt:lpstr>
      <vt:lpstr>FPKM values in processed samples </vt:lpstr>
      <vt:lpstr>TPM values in processed samples </vt:lpstr>
      <vt:lpstr>Visualization of raw read count, FPKM, and TPM </vt:lpstr>
      <vt:lpstr>Take-home message</vt:lpstr>
      <vt:lpstr>Resources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Shankar, Rama</cp:lastModifiedBy>
  <cp:revision>21</cp:revision>
  <dcterms:created xsi:type="dcterms:W3CDTF">2024-07-30T18:37:09Z</dcterms:created>
  <dcterms:modified xsi:type="dcterms:W3CDTF">2024-08-04T17:33:34Z</dcterms:modified>
</cp:coreProperties>
</file>